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60" r:id="rId3"/>
    <p:sldId id="271" r:id="rId4"/>
    <p:sldId id="277"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26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3866" autoAdjust="0"/>
  </p:normalViewPr>
  <p:slideViewPr>
    <p:cSldViewPr snapToGrid="0">
      <p:cViewPr varScale="1">
        <p:scale>
          <a:sx n="92" d="100"/>
          <a:sy n="92" d="100"/>
        </p:scale>
        <p:origin x="6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9BE2E-5B00-4F83-B2B0-F22B9024F455}"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AE534-5AE4-49E5-9036-61E772FFF0E8}" type="slidenum">
              <a:rPr lang="zh-CN" altLang="en-US" smtClean="0"/>
              <a:t>‹#›</a:t>
            </a:fld>
            <a:endParaRPr lang="zh-CN" altLang="en-US"/>
          </a:p>
        </p:txBody>
      </p:sp>
    </p:spTree>
    <p:extLst>
      <p:ext uri="{BB962C8B-B14F-4D97-AF65-F5344CB8AC3E}">
        <p14:creationId xmlns:p14="http://schemas.microsoft.com/office/powerpoint/2010/main" val="6528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a:t>
            </a:fld>
            <a:endParaRPr lang="zh-CN" altLang="en-US"/>
          </a:p>
        </p:txBody>
      </p:sp>
    </p:spTree>
    <p:extLst>
      <p:ext uri="{BB962C8B-B14F-4D97-AF65-F5344CB8AC3E}">
        <p14:creationId xmlns:p14="http://schemas.microsoft.com/office/powerpoint/2010/main" val="1652376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11</a:t>
            </a:fld>
            <a:endParaRPr lang="zh-CN" altLang="en-US"/>
          </a:p>
        </p:txBody>
      </p:sp>
    </p:spTree>
    <p:extLst>
      <p:ext uri="{BB962C8B-B14F-4D97-AF65-F5344CB8AC3E}">
        <p14:creationId xmlns:p14="http://schemas.microsoft.com/office/powerpoint/2010/main" val="381504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12</a:t>
            </a:fld>
            <a:endParaRPr lang="zh-CN" altLang="en-US"/>
          </a:p>
        </p:txBody>
      </p:sp>
    </p:spTree>
    <p:extLst>
      <p:ext uri="{BB962C8B-B14F-4D97-AF65-F5344CB8AC3E}">
        <p14:creationId xmlns:p14="http://schemas.microsoft.com/office/powerpoint/2010/main" val="684066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13</a:t>
            </a:fld>
            <a:endParaRPr lang="zh-CN" altLang="en-US"/>
          </a:p>
        </p:txBody>
      </p:sp>
    </p:spTree>
    <p:extLst>
      <p:ext uri="{BB962C8B-B14F-4D97-AF65-F5344CB8AC3E}">
        <p14:creationId xmlns:p14="http://schemas.microsoft.com/office/powerpoint/2010/main" val="334496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14</a:t>
            </a:fld>
            <a:endParaRPr lang="zh-CN" altLang="en-US"/>
          </a:p>
        </p:txBody>
      </p:sp>
    </p:spTree>
    <p:extLst>
      <p:ext uri="{BB962C8B-B14F-4D97-AF65-F5344CB8AC3E}">
        <p14:creationId xmlns:p14="http://schemas.microsoft.com/office/powerpoint/2010/main" val="41542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15</a:t>
            </a:fld>
            <a:endParaRPr lang="zh-CN" altLang="en-US"/>
          </a:p>
        </p:txBody>
      </p:sp>
    </p:spTree>
    <p:extLst>
      <p:ext uri="{BB962C8B-B14F-4D97-AF65-F5344CB8AC3E}">
        <p14:creationId xmlns:p14="http://schemas.microsoft.com/office/powerpoint/2010/main" val="279002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16</a:t>
            </a:fld>
            <a:endParaRPr lang="zh-CN" altLang="en-US"/>
          </a:p>
        </p:txBody>
      </p:sp>
    </p:spTree>
    <p:extLst>
      <p:ext uri="{BB962C8B-B14F-4D97-AF65-F5344CB8AC3E}">
        <p14:creationId xmlns:p14="http://schemas.microsoft.com/office/powerpoint/2010/main" val="3988021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17</a:t>
            </a:fld>
            <a:endParaRPr lang="zh-CN" altLang="en-US"/>
          </a:p>
        </p:txBody>
      </p:sp>
    </p:spTree>
    <p:extLst>
      <p:ext uri="{BB962C8B-B14F-4D97-AF65-F5344CB8AC3E}">
        <p14:creationId xmlns:p14="http://schemas.microsoft.com/office/powerpoint/2010/main" val="3144847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18</a:t>
            </a:fld>
            <a:endParaRPr lang="zh-CN" altLang="en-US"/>
          </a:p>
        </p:txBody>
      </p:sp>
    </p:spTree>
    <p:extLst>
      <p:ext uri="{BB962C8B-B14F-4D97-AF65-F5344CB8AC3E}">
        <p14:creationId xmlns:p14="http://schemas.microsoft.com/office/powerpoint/2010/main" val="34617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19</a:t>
            </a:fld>
            <a:endParaRPr lang="zh-CN" altLang="en-US"/>
          </a:p>
        </p:txBody>
      </p:sp>
    </p:spTree>
    <p:extLst>
      <p:ext uri="{BB962C8B-B14F-4D97-AF65-F5344CB8AC3E}">
        <p14:creationId xmlns:p14="http://schemas.microsoft.com/office/powerpoint/2010/main" val="2466968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20</a:t>
            </a:fld>
            <a:endParaRPr lang="zh-CN" altLang="en-US"/>
          </a:p>
        </p:txBody>
      </p:sp>
    </p:spTree>
    <p:extLst>
      <p:ext uri="{BB962C8B-B14F-4D97-AF65-F5344CB8AC3E}">
        <p14:creationId xmlns:p14="http://schemas.microsoft.com/office/powerpoint/2010/main" val="250258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3</a:t>
            </a:fld>
            <a:endParaRPr lang="zh-CN" altLang="en-US"/>
          </a:p>
        </p:txBody>
      </p:sp>
    </p:spTree>
    <p:extLst>
      <p:ext uri="{BB962C8B-B14F-4D97-AF65-F5344CB8AC3E}">
        <p14:creationId xmlns:p14="http://schemas.microsoft.com/office/powerpoint/2010/main" val="263484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21</a:t>
            </a:fld>
            <a:endParaRPr lang="zh-CN" altLang="en-US"/>
          </a:p>
        </p:txBody>
      </p:sp>
    </p:spTree>
    <p:extLst>
      <p:ext uri="{BB962C8B-B14F-4D97-AF65-F5344CB8AC3E}">
        <p14:creationId xmlns:p14="http://schemas.microsoft.com/office/powerpoint/2010/main" val="352085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4</a:t>
            </a:fld>
            <a:endParaRPr lang="zh-CN" altLang="en-US"/>
          </a:p>
        </p:txBody>
      </p:sp>
    </p:spTree>
    <p:extLst>
      <p:ext uri="{BB962C8B-B14F-4D97-AF65-F5344CB8AC3E}">
        <p14:creationId xmlns:p14="http://schemas.microsoft.com/office/powerpoint/2010/main" val="110177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5</a:t>
            </a:fld>
            <a:endParaRPr lang="zh-CN" altLang="en-US"/>
          </a:p>
        </p:txBody>
      </p:sp>
    </p:spTree>
    <p:extLst>
      <p:ext uri="{BB962C8B-B14F-4D97-AF65-F5344CB8AC3E}">
        <p14:creationId xmlns:p14="http://schemas.microsoft.com/office/powerpoint/2010/main" val="203540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6</a:t>
            </a:fld>
            <a:endParaRPr lang="zh-CN" altLang="en-US"/>
          </a:p>
        </p:txBody>
      </p:sp>
    </p:spTree>
    <p:extLst>
      <p:ext uri="{BB962C8B-B14F-4D97-AF65-F5344CB8AC3E}">
        <p14:creationId xmlns:p14="http://schemas.microsoft.com/office/powerpoint/2010/main" val="379761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7</a:t>
            </a:fld>
            <a:endParaRPr lang="zh-CN" altLang="en-US"/>
          </a:p>
        </p:txBody>
      </p:sp>
    </p:spTree>
    <p:extLst>
      <p:ext uri="{BB962C8B-B14F-4D97-AF65-F5344CB8AC3E}">
        <p14:creationId xmlns:p14="http://schemas.microsoft.com/office/powerpoint/2010/main" val="421238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8</a:t>
            </a:fld>
            <a:endParaRPr lang="zh-CN" altLang="en-US"/>
          </a:p>
        </p:txBody>
      </p:sp>
    </p:spTree>
    <p:extLst>
      <p:ext uri="{BB962C8B-B14F-4D97-AF65-F5344CB8AC3E}">
        <p14:creationId xmlns:p14="http://schemas.microsoft.com/office/powerpoint/2010/main" val="30732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9</a:t>
            </a:fld>
            <a:endParaRPr lang="zh-CN" altLang="en-US"/>
          </a:p>
        </p:txBody>
      </p:sp>
    </p:spTree>
    <p:extLst>
      <p:ext uri="{BB962C8B-B14F-4D97-AF65-F5344CB8AC3E}">
        <p14:creationId xmlns:p14="http://schemas.microsoft.com/office/powerpoint/2010/main" val="245435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AAE534-5AE4-49E5-9036-61E772FFF0E8}" type="slidenum">
              <a:rPr lang="zh-CN" altLang="en-US" smtClean="0"/>
              <a:t>10</a:t>
            </a:fld>
            <a:endParaRPr lang="zh-CN" altLang="en-US"/>
          </a:p>
        </p:txBody>
      </p:sp>
    </p:spTree>
    <p:extLst>
      <p:ext uri="{BB962C8B-B14F-4D97-AF65-F5344CB8AC3E}">
        <p14:creationId xmlns:p14="http://schemas.microsoft.com/office/powerpoint/2010/main" val="2522385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76F75-7495-7D75-1E01-CCEFAF2FA36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1AFA9A-21D2-53E4-6AE6-A9A4409C6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70E23B-A949-5A31-1C45-3E4F4216CC53}"/>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78581223-C2AA-A057-EE4B-18DF078B70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9752FF-161C-8D1C-C042-3514D6906BDD}"/>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66556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82173-B50F-A5F6-3E62-D5A1EDAD64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67DC541-08E3-1B65-E5AD-10EABAC803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0FF0F4-8584-D683-19C4-53AE9B00EC3D}"/>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23FA1E67-2DAF-FAE7-FBCB-B0023F1F3A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C07A9C-EFA4-3423-3123-2D1A0D198527}"/>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244953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5F54B3-2CAC-4ACF-D7CB-D9084A9418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175FB0-A349-C730-3734-F12654D771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F42262-E293-C252-2DE2-45206832D03C}"/>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766B0C12-4766-BC5A-5BE1-BA9ED8C24A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2768E7-19D4-9129-E862-4948B81AE7B6}"/>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9894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E90CA-7959-FC2F-DCFE-C87CC4BEEA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817743-FAA0-C01D-4550-7FCE1CBE8C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628E9B-8497-FBA6-BFF0-EC9D8EF2F65D}"/>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EAE92014-361F-A13F-C89F-A47F82B53D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EEC839-F627-B57B-907D-F3965E05A4B0}"/>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73611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7AE8F-B184-48E8-1319-59FFACA6473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3D60E7-302F-A45C-3C4E-45E447C9C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9C9E46-756E-3CC4-41EE-D3CE616BCC5D}"/>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F3D9B8F6-90EF-B43E-AC3B-702280C9E3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5DA739-4804-003E-4807-20CDC8E3394E}"/>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255606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24B1E-24B5-513E-57F7-1700D88E41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DA83CB-6970-58C8-B959-57F0A5D864C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6A8698F-AF36-3106-FBE8-6DF034806DB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F1EA96C-7D4D-186C-45BD-C013A1F37737}"/>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6" name="页脚占位符 5">
            <a:extLst>
              <a:ext uri="{FF2B5EF4-FFF2-40B4-BE49-F238E27FC236}">
                <a16:creationId xmlns:a16="http://schemas.microsoft.com/office/drawing/2014/main" id="{EADBCFD0-18A9-D116-13A4-A4865D8ADC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A7B8-E65B-2DDB-39AE-AD18AD76E2DA}"/>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86550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20751-77AF-4834-E16D-0C51D80255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F910EF-C5E3-4D70-78B6-31A8C67AD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8070FA2-212E-DB94-28AB-6FD6C56BB6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F7C8C8-E0D1-8940-1209-7F13437B5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9D2642-C345-D5ED-3006-A6991BF1BD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F381B9-F050-5D65-FF91-6264352BF239}"/>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8" name="页脚占位符 7">
            <a:extLst>
              <a:ext uri="{FF2B5EF4-FFF2-40B4-BE49-F238E27FC236}">
                <a16:creationId xmlns:a16="http://schemas.microsoft.com/office/drawing/2014/main" id="{D1583860-FE36-471A-98BA-A1D2054F12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CA7862-1170-F726-89BF-0C2560C89530}"/>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111429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3BA9-90B7-9B37-9F0C-F58308793F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DCC582-C028-5F46-C68E-6CC64E0E6831}"/>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4" name="页脚占位符 3">
            <a:extLst>
              <a:ext uri="{FF2B5EF4-FFF2-40B4-BE49-F238E27FC236}">
                <a16:creationId xmlns:a16="http://schemas.microsoft.com/office/drawing/2014/main" id="{6176B7C6-F584-C3F6-97BF-3683291D8C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984785-53A6-9989-389E-84A0E778024E}"/>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240188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4E97AB7-E7AE-83E8-FE00-76AEE956BD1E}"/>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3" name="页脚占位符 2">
            <a:extLst>
              <a:ext uri="{FF2B5EF4-FFF2-40B4-BE49-F238E27FC236}">
                <a16:creationId xmlns:a16="http://schemas.microsoft.com/office/drawing/2014/main" id="{C32E64FB-A803-1566-28AA-2BF7C9ECFF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CB356D-1CB6-3394-41FE-42B16161A59A}"/>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2201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A4B5C-7CEB-EDD4-EFFC-C0B926CAE8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84EB953-CDD1-57B9-759A-D68F56B1F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D50937-1852-3E5B-FEE6-6528E2DE4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D34D32-F71A-D5B1-6855-0066A89AB397}"/>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6" name="页脚占位符 5">
            <a:extLst>
              <a:ext uri="{FF2B5EF4-FFF2-40B4-BE49-F238E27FC236}">
                <a16:creationId xmlns:a16="http://schemas.microsoft.com/office/drawing/2014/main" id="{5C96265A-1DD1-7E5E-D3A7-9D2C3AFE33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105A92-1D20-DF12-CD4A-D0E1F507ECCD}"/>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93115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F5881-29F9-C042-E4C7-EA8C578A71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74C520E-342F-1A5B-D321-0816B6594F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EBF244-06F4-E1D7-F423-B3BADE28B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42541A-6DCE-9B32-B7E7-C6EF25F40C50}"/>
              </a:ext>
            </a:extLst>
          </p:cNvPr>
          <p:cNvSpPr>
            <a:spLocks noGrp="1"/>
          </p:cNvSpPr>
          <p:nvPr>
            <p:ph type="dt" sz="half" idx="10"/>
          </p:nvPr>
        </p:nvSpPr>
        <p:spPr/>
        <p:txBody>
          <a:bodyPr/>
          <a:lstStyle/>
          <a:p>
            <a:fld id="{F444A9C3-9808-4772-94A9-B24B2B530A6C}" type="datetimeFigureOut">
              <a:rPr lang="zh-CN" altLang="en-US" smtClean="0"/>
              <a:t>2022/12/7</a:t>
            </a:fld>
            <a:endParaRPr lang="zh-CN" altLang="en-US"/>
          </a:p>
        </p:txBody>
      </p:sp>
      <p:sp>
        <p:nvSpPr>
          <p:cNvPr id="6" name="页脚占位符 5">
            <a:extLst>
              <a:ext uri="{FF2B5EF4-FFF2-40B4-BE49-F238E27FC236}">
                <a16:creationId xmlns:a16="http://schemas.microsoft.com/office/drawing/2014/main" id="{F2C64649-0E03-C9D9-B6D3-42A30CE3F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8B9B8-07B7-DC24-FCFB-07246547890B}"/>
              </a:ext>
            </a:extLst>
          </p:cNvPr>
          <p:cNvSpPr>
            <a:spLocks noGrp="1"/>
          </p:cNvSpPr>
          <p:nvPr>
            <p:ph type="sldNum" sz="quarter" idx="12"/>
          </p:nvPr>
        </p:nvSpPr>
        <p:spPr/>
        <p:txBody>
          <a:body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817907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95CE39-6AD4-B026-C633-5BB7DF2B25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A8D9D5-E5D3-3F05-E47A-5B5B70C3E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BDE278-25A9-CC70-5AC5-7DDC865D5C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4A9C3-9808-4772-94A9-B24B2B530A6C}" type="datetimeFigureOut">
              <a:rPr lang="zh-CN" altLang="en-US" smtClean="0"/>
              <a:t>2022/12/7</a:t>
            </a:fld>
            <a:endParaRPr lang="zh-CN" altLang="en-US"/>
          </a:p>
        </p:txBody>
      </p:sp>
      <p:sp>
        <p:nvSpPr>
          <p:cNvPr id="5" name="页脚占位符 4">
            <a:extLst>
              <a:ext uri="{FF2B5EF4-FFF2-40B4-BE49-F238E27FC236}">
                <a16:creationId xmlns:a16="http://schemas.microsoft.com/office/drawing/2014/main" id="{BD816663-508B-DFFA-112E-77135F9EA1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C73E2C-E202-0BAD-4F6D-E3B021F1C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3A058-E814-45C6-A4B7-25D969AA4E74}" type="slidenum">
              <a:rPr lang="zh-CN" altLang="en-US" smtClean="0"/>
              <a:t>‹#›</a:t>
            </a:fld>
            <a:endParaRPr lang="zh-CN" altLang="en-US"/>
          </a:p>
        </p:txBody>
      </p:sp>
    </p:spTree>
    <p:extLst>
      <p:ext uri="{BB962C8B-B14F-4D97-AF65-F5344CB8AC3E}">
        <p14:creationId xmlns:p14="http://schemas.microsoft.com/office/powerpoint/2010/main" val="140334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hyperlink" Target="https://rf5.github.io/2019/07/08/danbuuro-pretr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8AA0DE-F527-1001-5CD6-271985827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2000" cy="6844000"/>
          </a:xfrm>
          <a:prstGeom prst="rect">
            <a:avLst/>
          </a:prstGeom>
        </p:spPr>
      </p:pic>
      <p:sp>
        <p:nvSpPr>
          <p:cNvPr id="4" name="矩形 3">
            <a:extLst>
              <a:ext uri="{FF2B5EF4-FFF2-40B4-BE49-F238E27FC236}">
                <a16:creationId xmlns:a16="http://schemas.microsoft.com/office/drawing/2014/main" id="{3CF24912-570B-4CAF-83A3-3EBAF6CE73D3}"/>
              </a:ext>
            </a:extLst>
          </p:cNvPr>
          <p:cNvSpPr/>
          <p:nvPr/>
        </p:nvSpPr>
        <p:spPr>
          <a:xfrm>
            <a:off x="0" y="0"/>
            <a:ext cx="12192000" cy="6858000"/>
          </a:xfrm>
          <a:prstGeom prst="rect">
            <a:avLst/>
          </a:prstGeom>
          <a:solidFill>
            <a:srgbClr val="00697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 name="组合 14">
            <a:extLst>
              <a:ext uri="{FF2B5EF4-FFF2-40B4-BE49-F238E27FC236}">
                <a16:creationId xmlns:a16="http://schemas.microsoft.com/office/drawing/2014/main" id="{76348C1C-96D6-444E-81E6-B207C6F3B04D}"/>
              </a:ext>
            </a:extLst>
          </p:cNvPr>
          <p:cNvGrpSpPr/>
          <p:nvPr/>
        </p:nvGrpSpPr>
        <p:grpSpPr>
          <a:xfrm>
            <a:off x="1613896" y="3677169"/>
            <a:ext cx="9762564" cy="2154436"/>
            <a:chOff x="1763247" y="2782686"/>
            <a:chExt cx="8409775" cy="2154436"/>
          </a:xfrm>
        </p:grpSpPr>
        <p:sp>
          <p:nvSpPr>
            <p:cNvPr id="5" name="文本框 4">
              <a:extLst>
                <a:ext uri="{FF2B5EF4-FFF2-40B4-BE49-F238E27FC236}">
                  <a16:creationId xmlns:a16="http://schemas.microsoft.com/office/drawing/2014/main" id="{82CA1ABD-7896-4DB1-BA2E-E2D04FEF9290}"/>
                </a:ext>
              </a:extLst>
            </p:cNvPr>
            <p:cNvSpPr txBox="1"/>
            <p:nvPr/>
          </p:nvSpPr>
          <p:spPr>
            <a:xfrm>
              <a:off x="1763247" y="2782686"/>
              <a:ext cx="8409775" cy="2154436"/>
            </a:xfrm>
            <a:prstGeom prst="rect">
              <a:avLst/>
            </a:prstGeom>
            <a:noFill/>
          </p:spPr>
          <p:txBody>
            <a:bodyPr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cs typeface="+mn-ea"/>
                </a:rPr>
                <a:t>基于生成对抗网络的单幅图像超分辨率</a:t>
              </a:r>
              <a:endParaRPr lang="en-US" altLang="zh-CN" sz="4000" dirty="0">
                <a:solidFill>
                  <a:schemeClr val="bg1"/>
                </a:solidFill>
                <a:latin typeface="微软雅黑" panose="020B0503020204020204" pitchFamily="34" charset="-122"/>
                <a:ea typeface="微软雅黑" panose="020B0503020204020204" pitchFamily="34" charset="-122"/>
                <a:cs typeface="+mn-ea"/>
              </a:endParaRPr>
            </a:p>
            <a:p>
              <a:pPr algn="ctr"/>
              <a:r>
                <a:rPr lang="zh-CN" altLang="zh-CN" sz="4000" dirty="0">
                  <a:solidFill>
                    <a:schemeClr val="bg1"/>
                  </a:solidFill>
                  <a:latin typeface="微软雅黑" panose="020B0503020204020204" pitchFamily="34" charset="-122"/>
                  <a:ea typeface="微软雅黑" panose="020B0503020204020204" pitchFamily="34" charset="-122"/>
                  <a:cs typeface="+mn-ea"/>
                </a:rPr>
                <a:t>论文解读与实验改进</a:t>
              </a:r>
            </a:p>
            <a:p>
              <a:pPr algn="ctr"/>
              <a:endParaRPr lang="zh-CN" altLang="en-US" sz="5400"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BFB80FC1-914A-4A18-AD3A-AF864CF1BC61}"/>
                </a:ext>
              </a:extLst>
            </p:cNvPr>
            <p:cNvCxnSpPr/>
            <p:nvPr/>
          </p:nvCxnSpPr>
          <p:spPr>
            <a:xfrm>
              <a:off x="3815252" y="3111615"/>
              <a:ext cx="5400000" cy="0"/>
            </a:xfrm>
            <a:prstGeom prst="line">
              <a:avLst/>
            </a:prstGeom>
            <a:ln>
              <a:solidFill>
                <a:schemeClr val="bg1">
                  <a:alpha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3EE611A-BE9B-44FB-9A5C-3DA7073B5292}"/>
                </a:ext>
              </a:extLst>
            </p:cNvPr>
            <p:cNvCxnSpPr/>
            <p:nvPr/>
          </p:nvCxnSpPr>
          <p:spPr>
            <a:xfrm>
              <a:off x="3831018" y="4250953"/>
              <a:ext cx="5400000" cy="0"/>
            </a:xfrm>
            <a:prstGeom prst="line">
              <a:avLst/>
            </a:prstGeom>
            <a:ln>
              <a:solidFill>
                <a:schemeClr val="bg1">
                  <a:alpha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070D0635-43DC-49B5-94F7-F8D1D3A4070B}"/>
              </a:ext>
            </a:extLst>
          </p:cNvPr>
          <p:cNvGrpSpPr/>
          <p:nvPr/>
        </p:nvGrpSpPr>
        <p:grpSpPr>
          <a:xfrm>
            <a:off x="3143497" y="5740651"/>
            <a:ext cx="6474758" cy="551793"/>
            <a:chOff x="6274676" y="4797828"/>
            <a:chExt cx="1454369" cy="551793"/>
          </a:xfrm>
        </p:grpSpPr>
        <p:sp>
          <p:nvSpPr>
            <p:cNvPr id="13" name="矩形: 圆角 12">
              <a:extLst>
                <a:ext uri="{FF2B5EF4-FFF2-40B4-BE49-F238E27FC236}">
                  <a16:creationId xmlns:a16="http://schemas.microsoft.com/office/drawing/2014/main" id="{9951AFF9-1163-4311-AAB0-C273C6E66032}"/>
                </a:ext>
              </a:extLst>
            </p:cNvPr>
            <p:cNvSpPr/>
            <p:nvPr/>
          </p:nvSpPr>
          <p:spPr>
            <a:xfrm>
              <a:off x="6274676" y="4797828"/>
              <a:ext cx="1454369" cy="551793"/>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30D6D2C5-CE97-4E99-B4E2-EB8631B27117}"/>
                </a:ext>
              </a:extLst>
            </p:cNvPr>
            <p:cNvSpPr txBox="1"/>
            <p:nvPr/>
          </p:nvSpPr>
          <p:spPr>
            <a:xfrm>
              <a:off x="6304356" y="4889058"/>
              <a:ext cx="1424689" cy="369332"/>
            </a:xfrm>
            <a:prstGeom prst="rect">
              <a:avLst/>
            </a:prstGeom>
            <a:noFill/>
          </p:spPr>
          <p:txBody>
            <a:bodyPr wrap="square" rtlCol="0">
              <a:spAutoFit/>
            </a:bodyPr>
            <a:lstStyle/>
            <a:p>
              <a:pPr algn="ctr"/>
              <a:r>
                <a:rPr lang="zh-CN" altLang="en-US" b="1" dirty="0">
                  <a:solidFill>
                    <a:srgbClr val="006976"/>
                  </a:solidFill>
                  <a:latin typeface="微软雅黑" panose="020B0503020204020204" pitchFamily="34" charset="-122"/>
                  <a:ea typeface="微软雅黑" panose="020B0503020204020204" pitchFamily="34" charset="-122"/>
                  <a:cs typeface="+mn-ea"/>
                  <a:sym typeface="+mn-lt"/>
                </a:rPr>
                <a:t>组别：</a:t>
              </a:r>
              <a:r>
                <a:rPr lang="en-US" altLang="zh-CN" b="1" dirty="0">
                  <a:solidFill>
                    <a:srgbClr val="006976"/>
                  </a:solidFill>
                  <a:latin typeface="微软雅黑" panose="020B0503020204020204" pitchFamily="34" charset="-122"/>
                  <a:ea typeface="微软雅黑" panose="020B0503020204020204" pitchFamily="34" charset="-122"/>
                  <a:cs typeface="+mn-ea"/>
                  <a:sym typeface="+mn-lt"/>
                </a:rPr>
                <a:t>21</a:t>
              </a:r>
              <a:r>
                <a:rPr lang="zh-CN" altLang="en-US" b="1" dirty="0">
                  <a:solidFill>
                    <a:srgbClr val="006976"/>
                  </a:solidFill>
                  <a:latin typeface="微软雅黑" panose="020B0503020204020204" pitchFamily="34" charset="-122"/>
                  <a:ea typeface="微软雅黑" panose="020B0503020204020204" pitchFamily="34" charset="-122"/>
                  <a:cs typeface="+mn-ea"/>
                  <a:sym typeface="+mn-lt"/>
                </a:rPr>
                <a:t>组        汇报人：吕帅</a:t>
              </a:r>
              <a:endParaRPr lang="zh-CN" altLang="en-US" dirty="0">
                <a:solidFill>
                  <a:srgbClr val="006976"/>
                </a:solidFill>
                <a:latin typeface="微软雅黑" panose="020B0503020204020204" pitchFamily="34" charset="-122"/>
                <a:ea typeface="微软雅黑" panose="020B0503020204020204" pitchFamily="34" charset="-122"/>
                <a:cs typeface="+mn-ea"/>
                <a:sym typeface="+mn-lt"/>
              </a:endParaRPr>
            </a:p>
          </p:txBody>
        </p:sp>
      </p:grpSp>
      <p:pic>
        <p:nvPicPr>
          <p:cNvPr id="26" name="图片 25" descr="2">
            <a:extLst>
              <a:ext uri="{FF2B5EF4-FFF2-40B4-BE49-F238E27FC236}">
                <a16:creationId xmlns:a16="http://schemas.microsoft.com/office/drawing/2014/main" id="{60CFD606-176D-480A-B702-4B3AA41B4301}"/>
              </a:ext>
            </a:extLst>
          </p:cNvPr>
          <p:cNvPicPr>
            <a:picLocks noChangeAspect="1"/>
          </p:cNvPicPr>
          <p:nvPr/>
        </p:nvPicPr>
        <p:blipFill>
          <a:blip r:embed="rId4">
            <a:lum bright="100000" contrast="-100000"/>
          </a:blip>
          <a:srcRect/>
          <a:stretch>
            <a:fillRect/>
          </a:stretch>
        </p:blipFill>
        <p:spPr>
          <a:xfrm>
            <a:off x="8941332" y="879491"/>
            <a:ext cx="875236" cy="596361"/>
          </a:xfrm>
          <a:custGeom>
            <a:avLst/>
            <a:gdLst>
              <a:gd name="connsiteX0" fmla="*/ 145265 w 875236"/>
              <a:gd name="connsiteY0" fmla="*/ 0 h 596361"/>
              <a:gd name="connsiteX1" fmla="*/ 725836 w 875236"/>
              <a:gd name="connsiteY1" fmla="*/ 0 h 596361"/>
              <a:gd name="connsiteX2" fmla="*/ 725836 w 875236"/>
              <a:gd name="connsiteY2" fmla="*/ 235456 h 596361"/>
              <a:gd name="connsiteX3" fmla="*/ 875236 w 875236"/>
              <a:gd name="connsiteY3" fmla="*/ 235456 h 596361"/>
              <a:gd name="connsiteX4" fmla="*/ 875236 w 875236"/>
              <a:gd name="connsiteY4" fmla="*/ 596361 h 596361"/>
              <a:gd name="connsiteX5" fmla="*/ 0 w 875236"/>
              <a:gd name="connsiteY5" fmla="*/ 596361 h 596361"/>
              <a:gd name="connsiteX6" fmla="*/ 0 w 875236"/>
              <a:gd name="connsiteY6" fmla="*/ 162885 h 596361"/>
              <a:gd name="connsiteX7" fmla="*/ 145265 w 875236"/>
              <a:gd name="connsiteY7" fmla="*/ 162885 h 59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236" h="596361">
                <a:moveTo>
                  <a:pt x="145265" y="0"/>
                </a:moveTo>
                <a:lnTo>
                  <a:pt x="725836" y="0"/>
                </a:lnTo>
                <a:lnTo>
                  <a:pt x="725836" y="235456"/>
                </a:lnTo>
                <a:lnTo>
                  <a:pt x="875236" y="235456"/>
                </a:lnTo>
                <a:lnTo>
                  <a:pt x="875236" y="596361"/>
                </a:lnTo>
                <a:lnTo>
                  <a:pt x="0" y="596361"/>
                </a:lnTo>
                <a:lnTo>
                  <a:pt x="0" y="162885"/>
                </a:lnTo>
                <a:lnTo>
                  <a:pt x="145265" y="162885"/>
                </a:lnTo>
                <a:close/>
              </a:path>
            </a:pathLst>
          </a:custGeom>
        </p:spPr>
      </p:pic>
      <p:pic>
        <p:nvPicPr>
          <p:cNvPr id="6" name="图片 5">
            <a:extLst>
              <a:ext uri="{FF2B5EF4-FFF2-40B4-BE49-F238E27FC236}">
                <a16:creationId xmlns:a16="http://schemas.microsoft.com/office/drawing/2014/main" id="{36C0BD46-635D-0493-5B99-0433CBAEC38C}"/>
              </a:ext>
            </a:extLst>
          </p:cNvPr>
          <p:cNvPicPr>
            <a:picLocks noChangeAspect="1"/>
          </p:cNvPicPr>
          <p:nvPr/>
        </p:nvPicPr>
        <p:blipFill>
          <a:blip r:embed="rId5"/>
          <a:stretch>
            <a:fillRect/>
          </a:stretch>
        </p:blipFill>
        <p:spPr>
          <a:xfrm>
            <a:off x="2813050" y="1489852"/>
            <a:ext cx="6883400" cy="2038191"/>
          </a:xfrm>
          <a:prstGeom prst="rect">
            <a:avLst/>
          </a:prstGeom>
        </p:spPr>
      </p:pic>
    </p:spTree>
    <p:extLst>
      <p:ext uri="{BB962C8B-B14F-4D97-AF65-F5344CB8AC3E}">
        <p14:creationId xmlns:p14="http://schemas.microsoft.com/office/powerpoint/2010/main" val="1448011814"/>
      </p:ext>
    </p:extLst>
  </p:cSld>
  <p:clrMapOvr>
    <a:masterClrMapping/>
  </p:clrMapOvr>
  <mc:AlternateContent xmlns:mc="http://schemas.openxmlformats.org/markup-compatibility/2006" xmlns:p14="http://schemas.microsoft.com/office/powerpoint/2010/main">
    <mc:Choice Requires="p14">
      <p:transition spd="slow" p14:dur="2000" advTm="2537"/>
    </mc:Choice>
    <mc:Fallback xmlns="">
      <p:transition spd="slow" advTm="25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问题一</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280AD13-A044-6FB4-89A6-04B3600E8882}"/>
                  </a:ext>
                </a:extLst>
              </p:cNvPr>
              <p:cNvSpPr txBox="1"/>
              <p:nvPr/>
            </p:nvSpPr>
            <p:spPr>
              <a:xfrm>
                <a:off x="263525" y="984845"/>
                <a:ext cx="5381625" cy="555023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如果直接使用</a:t>
                </a:r>
                <a:r>
                  <a:rPr lang="en-US" altLang="zh-CN" sz="1800" dirty="0">
                    <a:effectLst/>
                    <a:latin typeface="Times New Roman" panose="02020603050405020304" pitchFamily="18" charset="0"/>
                    <a:ea typeface="宋体" panose="02010600030101010101" pitchFamily="2" charset="-122"/>
                  </a:rPr>
                  <a:t>SRGAN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的模型来训练动漫数据集，可能会崩溃，在训练达到大约</a:t>
                </a:r>
                <a:r>
                  <a:rPr lang="en-US" altLang="zh-CN" sz="1800" dirty="0">
                    <a:effectLst/>
                    <a:latin typeface="Times New Roman" panose="02020603050405020304" pitchFamily="18" charset="0"/>
                    <a:ea typeface="宋体" panose="02010600030101010101" pitchFamily="2" charset="-122"/>
                  </a:rPr>
                  <a:t>50epoch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时，生成器给出的</a:t>
                </a:r>
                <a:r>
                  <a:rPr lang="en-US" altLang="zh-CN" sz="1800" dirty="0">
                    <a:effectLst/>
                    <a:latin typeface="Times New Roman" panose="02020603050405020304" pitchFamily="18" charset="0"/>
                    <a:ea typeface="宋体" panose="02010600030101010101" pitchFamily="2" charset="-122"/>
                  </a:rPr>
                  <a:t>SR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直接会直接变为白色，</a:t>
                </a:r>
                <a:r>
                  <a:rPr lang="en-US" altLang="zh-CN" sz="1800" dirty="0">
                    <a:effectLst/>
                    <a:latin typeface="Times New Roman" panose="02020603050405020304" pitchFamily="18" charset="0"/>
                    <a:ea typeface="宋体" panose="02010600030101010101" pitchFamily="2" charset="-122"/>
                  </a:rPr>
                  <a:t>MSE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等相关指标也停止更新，如下图所示：</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原始</a:t>
                </a:r>
                <a:r>
                  <a:rPr lang="en-US" altLang="zh-CN" sz="1800" dirty="0">
                    <a:effectLst/>
                    <a:latin typeface="Times New Roman" panose="02020603050405020304" pitchFamily="18" charset="0"/>
                    <a:ea typeface="宋体" panose="02010600030101010101" pitchFamily="2" charset="-122"/>
                  </a:rPr>
                  <a:t>SRGAN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的损失函数包括三个部分：</a:t>
                </a:r>
                <a:r>
                  <a:rPr lang="en-US" altLang="zh-CN" sz="1800" dirty="0">
                    <a:effectLst/>
                    <a:latin typeface="Times New Roman" panose="02020603050405020304" pitchFamily="18" charset="0"/>
                    <a:ea typeface="宋体" panose="02010600030101010101" pitchFamily="2" charset="-122"/>
                  </a:rPr>
                  <a:t>MSE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a:t>
                </a:r>
                <a:r>
                  <a:rPr lang="en-US" altLang="zh-CN" sz="1800" dirty="0">
                    <a:effectLst/>
                    <a:latin typeface="Times New Roman" panose="02020603050405020304" pitchFamily="18" charset="0"/>
                    <a:ea typeface="宋体" panose="02010600030101010101" pitchFamily="2" charset="-122"/>
                  </a:rPr>
                  <a:t>VGG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损失和对抗性损失。其中</a:t>
                </a:r>
                <a:r>
                  <a:rPr lang="en-US" altLang="zh-CN" sz="1800" dirty="0">
                    <a:effectLst/>
                    <a:latin typeface="Times New Roman" panose="02020603050405020304" pitchFamily="18" charset="0"/>
                    <a:ea typeface="宋体" panose="02010600030101010101" pitchFamily="2" charset="-122"/>
                  </a:rPr>
                  <a:t>VGG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损失基于预训练的</a:t>
                </a:r>
                <a:r>
                  <a:rPr lang="en-US" altLang="zh-CN" sz="1800" dirty="0">
                    <a:effectLst/>
                    <a:latin typeface="Times New Roman" panose="02020603050405020304" pitchFamily="18" charset="0"/>
                    <a:ea typeface="宋体" panose="02010600030101010101" pitchFamily="2" charset="-122"/>
                  </a:rPr>
                  <a:t>19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层</a:t>
                </a:r>
                <a:r>
                  <a:rPr lang="en-US" altLang="zh-CN" sz="1800" dirty="0">
                    <a:effectLst/>
                    <a:latin typeface="Times New Roman" panose="02020603050405020304" pitchFamily="18" charset="0"/>
                    <a:ea typeface="宋体" panose="02010600030101010101" pitchFamily="2" charset="-122"/>
                  </a:rPr>
                  <a:t>VGG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网络，而</a:t>
                </a:r>
                <a:r>
                  <a:rPr lang="en-US" altLang="zh-CN" sz="1800" dirty="0">
                    <a:effectLst/>
                    <a:latin typeface="Times New Roman" panose="02020603050405020304" pitchFamily="18" charset="0"/>
                    <a:ea typeface="宋体" panose="02010600030101010101" pitchFamily="2" charset="-122"/>
                  </a:rPr>
                  <a:t>VGG19</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是从真实生活照片训练得到的模型，</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会导致检索到的特征不适用于动漫</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放弃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VGG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损失，并提出了新的生成器损失函数为：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𝐺𝑒𝑛𝑒𝑟𝑎𝑡𝑜𝑟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𝑀𝑆𝐸</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𝐴𝑑𝑣𝑒𝑟𝑠𝑎𝑟𝑖𝑎𝑙</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B280AD13-A044-6FB4-89A6-04B3600E8882}"/>
                  </a:ext>
                </a:extLst>
              </p:cNvPr>
              <p:cNvSpPr txBox="1">
                <a:spLocks noRot="1" noChangeAspect="1" noMove="1" noResize="1" noEditPoints="1" noAdjustHandles="1" noChangeArrowheads="1" noChangeShapeType="1" noTextEdit="1"/>
              </p:cNvSpPr>
              <p:nvPr/>
            </p:nvSpPr>
            <p:spPr>
              <a:xfrm>
                <a:off x="263525" y="984845"/>
                <a:ext cx="5381625" cy="5550237"/>
              </a:xfrm>
              <a:prstGeom prst="rect">
                <a:avLst/>
              </a:prstGeom>
              <a:blipFill>
                <a:blip r:embed="rId4"/>
                <a:stretch>
                  <a:fillRect l="-680" r="-10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00A3FB6-D31F-C3FF-F072-8896C53317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8025" y="1465842"/>
            <a:ext cx="6048411" cy="2272705"/>
          </a:xfrm>
          <a:prstGeom prst="rect">
            <a:avLst/>
          </a:prstGeom>
          <a:noFill/>
          <a:ln>
            <a:noFill/>
          </a:ln>
        </p:spPr>
      </p:pic>
      <p:pic>
        <p:nvPicPr>
          <p:cNvPr id="8" name="图片 7">
            <a:extLst>
              <a:ext uri="{FF2B5EF4-FFF2-40B4-BE49-F238E27FC236}">
                <a16:creationId xmlns:a16="http://schemas.microsoft.com/office/drawing/2014/main" id="{D21AADC9-B332-4576-1BBD-B4FF425A2E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7700" y="4477427"/>
            <a:ext cx="6381750" cy="1136360"/>
          </a:xfrm>
          <a:prstGeom prst="rect">
            <a:avLst/>
          </a:prstGeom>
          <a:noFill/>
          <a:ln>
            <a:noFill/>
          </a:ln>
        </p:spPr>
      </p:pic>
    </p:spTree>
    <p:extLst>
      <p:ext uri="{BB962C8B-B14F-4D97-AF65-F5344CB8AC3E}">
        <p14:creationId xmlns:p14="http://schemas.microsoft.com/office/powerpoint/2010/main" val="3679170752"/>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问题二</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193675" y="2058010"/>
            <a:ext cx="5381625" cy="32162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zh-CN" dirty="0">
                <a:latin typeface="Times New Roman" panose="02020603050405020304" pitchFamily="18" charset="0"/>
                <a:ea typeface="宋体" panose="02010600030101010101" pitchFamily="2" charset="-122"/>
                <a:cs typeface="Times New Roman" panose="02020603050405020304" pitchFamily="18" charset="0"/>
              </a:rPr>
              <a:t>训练及其不稳定，包括</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的振荡变化（以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为例）、</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训练过程中的</a:t>
            </a:r>
            <a:r>
              <a:rPr lang="zh-CN" altLang="zh-CN" dirty="0">
                <a:latin typeface="Times New Roman" panose="02020603050405020304" pitchFamily="18" charset="0"/>
                <a:ea typeface="宋体" panose="02010600030101010101" pitchFamily="2" charset="-122"/>
                <a:cs typeface="Times New Roman" panose="02020603050405020304" pitchFamily="18" charset="0"/>
              </a:rPr>
              <a:t>内存溢出</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模型本身存在的训练崩溃问题。</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参考论文</a:t>
            </a:r>
            <a:r>
              <a:rPr lang="en-US" altLang="zh-CN" sz="1800" dirty="0">
                <a:effectLst/>
                <a:latin typeface="Times New Roman" panose="02020603050405020304" pitchFamily="18" charset="0"/>
                <a:ea typeface="宋体" panose="02010600030101010101" pitchFamily="2" charset="-122"/>
              </a:rPr>
              <a:t>Improved Training of Wasserstein GANs</a:t>
            </a:r>
            <a:r>
              <a:rPr lang="en-US" altLang="zh-CN" sz="1800" baseline="30000" dirty="0">
                <a:effectLst/>
                <a:latin typeface="Times New Roman" panose="02020603050405020304" pitchFamily="18" charset="0"/>
                <a:ea typeface="宋体" panose="02010600030101010101" pitchFamily="2" charset="-122"/>
              </a:rPr>
              <a:t>[4]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，把</a:t>
            </a:r>
            <a:r>
              <a:rPr lang="en-US" altLang="zh-CN" sz="1800" dirty="0">
                <a:effectLst/>
                <a:latin typeface="Times New Roman" panose="02020603050405020304" pitchFamily="18" charset="0"/>
                <a:ea typeface="宋体" panose="02010600030101010101" pitchFamily="2" charset="-122"/>
              </a:rPr>
              <a:t>Wasserstein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引入</a:t>
            </a:r>
            <a:r>
              <a:rPr lang="en-US" altLang="zh-CN" sz="1800" dirty="0">
                <a:effectLst/>
                <a:latin typeface="Times New Roman" panose="02020603050405020304" pitchFamily="18" charset="0"/>
                <a:ea typeface="宋体" panose="02010600030101010101" pitchFamily="2" charset="-122"/>
              </a:rPr>
              <a:t>SRGAN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进行尝试，来度量不同数据集之间的扰动差异，称该模型为</a:t>
            </a:r>
            <a:r>
              <a:rPr lang="en-US" altLang="zh-CN" sz="1800" dirty="0">
                <a:effectLst/>
                <a:latin typeface="Times New Roman" panose="02020603050405020304" pitchFamily="18" charset="0"/>
                <a:ea typeface="宋体" panose="02010600030101010101" pitchFamily="2" charset="-122"/>
              </a:rPr>
              <a:t>SRWGAN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58CFC8A-2615-E9FD-B2B3-29DAE2E6C3CF}"/>
              </a:ext>
            </a:extLst>
          </p:cNvPr>
          <p:cNvSpPr txBox="1"/>
          <p:nvPr/>
        </p:nvSpPr>
        <p:spPr>
          <a:xfrm>
            <a:off x="63500" y="6100882"/>
            <a:ext cx="12065000" cy="646331"/>
          </a:xfrm>
          <a:prstGeom prst="rect">
            <a:avLst/>
          </a:prstGeom>
          <a:noFill/>
        </p:spPr>
        <p:txBody>
          <a:bodyPr wrap="square">
            <a:spAutoFit/>
          </a:bodyPr>
          <a:lstStyle/>
          <a:p>
            <a:r>
              <a:rPr lang="en-US" altLang="zh-CN" dirty="0">
                <a:solidFill>
                  <a:schemeClr val="bg2">
                    <a:lumMod val="75000"/>
                  </a:schemeClr>
                </a:solidFill>
                <a:latin typeface="Times New Roman" panose="02020603050405020304" pitchFamily="18" charset="0"/>
                <a:cs typeface="Times New Roman" panose="02020603050405020304" pitchFamily="18" charset="0"/>
              </a:rPr>
              <a:t>[4] </a:t>
            </a:r>
            <a:r>
              <a:rPr lang="en-US" altLang="zh-CN" dirty="0" err="1">
                <a:solidFill>
                  <a:schemeClr val="bg2">
                    <a:lumMod val="75000"/>
                  </a:schemeClr>
                </a:solidFill>
                <a:latin typeface="Times New Roman" panose="02020603050405020304" pitchFamily="18" charset="0"/>
                <a:cs typeface="Times New Roman" panose="02020603050405020304" pitchFamily="18" charset="0"/>
              </a:rPr>
              <a:t>Gulrajani</a:t>
            </a:r>
            <a:r>
              <a:rPr lang="en-US" altLang="zh-CN" dirty="0">
                <a:solidFill>
                  <a:schemeClr val="bg2">
                    <a:lumMod val="75000"/>
                  </a:schemeClr>
                </a:solidFill>
                <a:latin typeface="Times New Roman" panose="02020603050405020304" pitchFamily="18" charset="0"/>
                <a:cs typeface="Times New Roman" panose="02020603050405020304" pitchFamily="18" charset="0"/>
              </a:rPr>
              <a:t> I, Ahmed F, </a:t>
            </a:r>
            <a:r>
              <a:rPr lang="en-US" altLang="zh-CN" dirty="0" err="1">
                <a:solidFill>
                  <a:schemeClr val="bg2">
                    <a:lumMod val="75000"/>
                  </a:schemeClr>
                </a:solidFill>
                <a:latin typeface="Times New Roman" panose="02020603050405020304" pitchFamily="18" charset="0"/>
                <a:cs typeface="Times New Roman" panose="02020603050405020304" pitchFamily="18" charset="0"/>
              </a:rPr>
              <a:t>Arjovsky</a:t>
            </a:r>
            <a:r>
              <a:rPr lang="en-US" altLang="zh-CN" dirty="0">
                <a:solidFill>
                  <a:schemeClr val="bg2">
                    <a:lumMod val="75000"/>
                  </a:schemeClr>
                </a:solidFill>
                <a:latin typeface="Times New Roman" panose="02020603050405020304" pitchFamily="18" charset="0"/>
                <a:cs typeface="Times New Roman" panose="02020603050405020304" pitchFamily="18" charset="0"/>
              </a:rPr>
              <a:t> M, et al. Improved training of </a:t>
            </a:r>
            <a:r>
              <a:rPr lang="en-US" altLang="zh-CN" dirty="0" err="1">
                <a:solidFill>
                  <a:schemeClr val="bg2">
                    <a:lumMod val="75000"/>
                  </a:schemeClr>
                </a:solidFill>
                <a:latin typeface="Times New Roman" panose="02020603050405020304" pitchFamily="18" charset="0"/>
                <a:cs typeface="Times New Roman" panose="02020603050405020304" pitchFamily="18" charset="0"/>
              </a:rPr>
              <a:t>wasserstein</a:t>
            </a:r>
            <a:r>
              <a:rPr lang="en-US" altLang="zh-CN" dirty="0">
                <a:solidFill>
                  <a:schemeClr val="bg2">
                    <a:lumMod val="75000"/>
                  </a:schemeClr>
                </a:solidFill>
                <a:latin typeface="Times New Roman" panose="02020603050405020304" pitchFamily="18" charset="0"/>
                <a:cs typeface="Times New Roman" panose="02020603050405020304" pitchFamily="18" charset="0"/>
              </a:rPr>
              <a:t> </a:t>
            </a:r>
            <a:r>
              <a:rPr lang="en-US" altLang="zh-CN" dirty="0" err="1">
                <a:solidFill>
                  <a:schemeClr val="bg2">
                    <a:lumMod val="75000"/>
                  </a:schemeClr>
                </a:solidFill>
                <a:latin typeface="Times New Roman" panose="02020603050405020304" pitchFamily="18" charset="0"/>
                <a:cs typeface="Times New Roman" panose="02020603050405020304" pitchFamily="18" charset="0"/>
              </a:rPr>
              <a:t>gans</a:t>
            </a:r>
            <a:r>
              <a:rPr lang="en-US" altLang="zh-CN" dirty="0">
                <a:solidFill>
                  <a:schemeClr val="bg2">
                    <a:lumMod val="75000"/>
                  </a:schemeClr>
                </a:solidFill>
                <a:latin typeface="Times New Roman" panose="02020603050405020304" pitchFamily="18" charset="0"/>
                <a:cs typeface="Times New Roman" panose="02020603050405020304" pitchFamily="18" charset="0"/>
              </a:rPr>
              <a:t>[J]. Advances in neural information processing systems, 2017, 30.</a:t>
            </a:r>
            <a:endParaRPr lang="zh-CN" altLang="en-US"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0D6C1A6-8928-722D-1340-05472489C904}"/>
              </a:ext>
            </a:extLst>
          </p:cNvPr>
          <p:cNvPicPr>
            <a:picLocks noChangeAspect="1"/>
          </p:cNvPicPr>
          <p:nvPr/>
        </p:nvPicPr>
        <p:blipFill rotWithShape="1">
          <a:blip r:embed="rId4"/>
          <a:srcRect t="56293"/>
          <a:stretch/>
        </p:blipFill>
        <p:spPr>
          <a:xfrm>
            <a:off x="5719962" y="1617570"/>
            <a:ext cx="6472038" cy="1126142"/>
          </a:xfrm>
          <a:prstGeom prst="rect">
            <a:avLst/>
          </a:prstGeom>
        </p:spPr>
      </p:pic>
      <p:sp>
        <p:nvSpPr>
          <p:cNvPr id="10" name="文本框 9">
            <a:extLst>
              <a:ext uri="{FF2B5EF4-FFF2-40B4-BE49-F238E27FC236}">
                <a16:creationId xmlns:a16="http://schemas.microsoft.com/office/drawing/2014/main" id="{618C5B0C-9C96-FF49-F056-CD561AEBC2FE}"/>
              </a:ext>
            </a:extLst>
          </p:cNvPr>
          <p:cNvSpPr txBox="1"/>
          <p:nvPr/>
        </p:nvSpPr>
        <p:spPr>
          <a:xfrm>
            <a:off x="7415466" y="781050"/>
            <a:ext cx="2046033" cy="369332"/>
          </a:xfrm>
          <a:prstGeom prst="rect">
            <a:avLst/>
          </a:prstGeom>
          <a:noFill/>
        </p:spPr>
        <p:txBody>
          <a:bodyPr wrap="square">
            <a:spAutoFit/>
          </a:bodyPr>
          <a:lstStyle/>
          <a:p>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MemoryError</a:t>
            </a:r>
            <a:endParaRPr lang="zh-CN" altLang="en-US" dirty="0"/>
          </a:p>
        </p:txBody>
      </p:sp>
      <p:pic>
        <p:nvPicPr>
          <p:cNvPr id="11" name="图片 10">
            <a:extLst>
              <a:ext uri="{FF2B5EF4-FFF2-40B4-BE49-F238E27FC236}">
                <a16:creationId xmlns:a16="http://schemas.microsoft.com/office/drawing/2014/main" id="{6835423C-DDE6-C757-D816-3C583BE6F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079" y="3390442"/>
            <a:ext cx="3405120" cy="2063709"/>
          </a:xfrm>
          <a:prstGeom prst="rect">
            <a:avLst/>
          </a:prstGeom>
        </p:spPr>
      </p:pic>
      <p:sp>
        <p:nvSpPr>
          <p:cNvPr id="12" name="文本框 11">
            <a:extLst>
              <a:ext uri="{FF2B5EF4-FFF2-40B4-BE49-F238E27FC236}">
                <a16:creationId xmlns:a16="http://schemas.microsoft.com/office/drawing/2014/main" id="{F6D70FAF-35C4-9693-0202-651A882BB9EA}"/>
              </a:ext>
            </a:extLst>
          </p:cNvPr>
          <p:cNvSpPr txBox="1"/>
          <p:nvPr/>
        </p:nvSpPr>
        <p:spPr>
          <a:xfrm>
            <a:off x="8022414" y="2962871"/>
            <a:ext cx="1107536" cy="369332"/>
          </a:xfrm>
          <a:prstGeom prst="rect">
            <a:avLst/>
          </a:prstGeom>
          <a:noFill/>
        </p:spPr>
        <p:txBody>
          <a:bodyPr wrap="square">
            <a:spAutoFit/>
          </a:bodyPr>
          <a:lstStyle/>
          <a:p>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MSE</a:t>
            </a:r>
            <a:endParaRPr lang="zh-CN" altLang="en-US" dirty="0"/>
          </a:p>
        </p:txBody>
      </p:sp>
    </p:spTree>
    <p:extLst>
      <p:ext uri="{BB962C8B-B14F-4D97-AF65-F5344CB8AC3E}">
        <p14:creationId xmlns:p14="http://schemas.microsoft.com/office/powerpoint/2010/main" val="3559784345"/>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2.2</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问题三</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295275" y="1706218"/>
            <a:ext cx="5381625" cy="36317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训练</a:t>
            </a:r>
            <a:r>
              <a:rPr lang="en-US" altLang="zh-CN" dirty="0">
                <a:latin typeface="Times New Roman" panose="02020603050405020304" pitchFamily="18" charset="0"/>
                <a:ea typeface="宋体" panose="02010600030101010101" pitchFamily="2" charset="-122"/>
                <a:cs typeface="Times New Roman" panose="02020603050405020304" pitchFamily="18" charset="0"/>
              </a:rPr>
              <a:t>SRWGAN</a:t>
            </a:r>
            <a:r>
              <a:rPr lang="zh-CN" altLang="zh-CN" dirty="0">
                <a:latin typeface="Times New Roman" panose="02020603050405020304" pitchFamily="18" charset="0"/>
                <a:ea typeface="宋体" panose="02010600030101010101" pitchFamily="2" charset="-122"/>
                <a:cs typeface="Times New Roman" panose="02020603050405020304" pitchFamily="18" charset="0"/>
              </a:rPr>
              <a:t>时会出现</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高频伪影</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分析</a:t>
            </a:r>
            <a:r>
              <a:rPr lang="zh-CN" altLang="en-US" sz="18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调小对抗损失的权重</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模型对抗噪声的鲁棒性不好。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方案</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调整对抗损失的比λ为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1e-5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、引入梯度惩罚（</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Gradient Penalty, 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）使得模型输入有微小变化的时候，网络权重不会产生太大的变化，即模型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94D76E1-2D1B-83BC-9C54-E44BB192DA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0850" y="91438"/>
            <a:ext cx="4843700" cy="6171711"/>
          </a:xfrm>
          <a:prstGeom prst="rect">
            <a:avLst/>
          </a:prstGeom>
          <a:noFill/>
          <a:ln>
            <a:noFill/>
          </a:ln>
        </p:spPr>
      </p:pic>
    </p:spTree>
    <p:extLst>
      <p:ext uri="{BB962C8B-B14F-4D97-AF65-F5344CB8AC3E}">
        <p14:creationId xmlns:p14="http://schemas.microsoft.com/office/powerpoint/2010/main" val="629309028"/>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2.3SR</a:t>
            </a:r>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W</a:t>
            </a:r>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GAN-</a:t>
            </a:r>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GP</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2CA8135-D1F1-629F-7374-F78547D098E6}"/>
              </a:ext>
            </a:extLst>
          </p:cNvPr>
          <p:cNvSpPr txBox="1"/>
          <p:nvPr/>
        </p:nvSpPr>
        <p:spPr>
          <a:xfrm>
            <a:off x="206375" y="1500207"/>
            <a:ext cx="6035675" cy="52937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W</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而改进后相比原始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的算法实现代码只改了四点：</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判别器最后一层去掉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sigmoid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不对判别器和生成器的损失采用对数。</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每次更新判别器的参数之后把它们的绝对值截断到不超过一个固定常数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，即将权重裁剪到某个连接范围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 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不要用基于动量的优化算法（包括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momentum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），推荐</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RMSProp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或者</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SGD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修改代码如右图</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C5A7095A-5A89-70E4-D0E5-6298E183BFE4}"/>
              </a:ext>
            </a:extLst>
          </p:cNvPr>
          <p:cNvSpPr txBox="1"/>
          <p:nvPr/>
        </p:nvSpPr>
        <p:spPr>
          <a:xfrm>
            <a:off x="6417743" y="1651101"/>
            <a:ext cx="1667055" cy="369332"/>
          </a:xfrm>
          <a:prstGeom prst="rect">
            <a:avLst/>
          </a:prstGeom>
          <a:noFill/>
        </p:spPr>
        <p:txBody>
          <a:bodyPr wrap="square" rtlCol="0">
            <a:spAutoFit/>
          </a:bodyPr>
          <a:lstStyle/>
          <a:p>
            <a:r>
              <a:rPr lang="en-US" altLang="zh-CN" u="sng" dirty="0">
                <a:latin typeface="Times New Roman" panose="02020603050405020304" pitchFamily="18" charset="0"/>
                <a:cs typeface="Times New Roman" panose="02020603050405020304" pitchFamily="18" charset="0"/>
              </a:rPr>
              <a:t>Model.py</a:t>
            </a:r>
            <a:endParaRPr lang="zh-CN" altLang="en-US" u="sng"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AB115D63-8437-5EFB-A729-9CC640154031}"/>
              </a:ext>
            </a:extLst>
          </p:cNvPr>
          <p:cNvPicPr>
            <a:picLocks noChangeAspect="1"/>
          </p:cNvPicPr>
          <p:nvPr/>
        </p:nvPicPr>
        <p:blipFill>
          <a:blip r:embed="rId4"/>
          <a:stretch>
            <a:fillRect/>
          </a:stretch>
        </p:blipFill>
        <p:spPr>
          <a:xfrm>
            <a:off x="6417742" y="3059669"/>
            <a:ext cx="5498602" cy="369331"/>
          </a:xfrm>
          <a:prstGeom prst="rect">
            <a:avLst/>
          </a:prstGeom>
        </p:spPr>
      </p:pic>
      <p:pic>
        <p:nvPicPr>
          <p:cNvPr id="20" name="图片 19">
            <a:extLst>
              <a:ext uri="{FF2B5EF4-FFF2-40B4-BE49-F238E27FC236}">
                <a16:creationId xmlns:a16="http://schemas.microsoft.com/office/drawing/2014/main" id="{AAA776F2-622A-9574-EF52-AFF3117D6D53}"/>
              </a:ext>
            </a:extLst>
          </p:cNvPr>
          <p:cNvPicPr>
            <a:picLocks noChangeAspect="1"/>
          </p:cNvPicPr>
          <p:nvPr/>
        </p:nvPicPr>
        <p:blipFill>
          <a:blip r:embed="rId5"/>
          <a:stretch>
            <a:fillRect/>
          </a:stretch>
        </p:blipFill>
        <p:spPr>
          <a:xfrm>
            <a:off x="6172200" y="2079511"/>
            <a:ext cx="5750103" cy="420867"/>
          </a:xfrm>
          <a:prstGeom prst="rect">
            <a:avLst/>
          </a:prstGeom>
        </p:spPr>
      </p:pic>
      <p:sp>
        <p:nvSpPr>
          <p:cNvPr id="21" name="文本框 20">
            <a:extLst>
              <a:ext uri="{FF2B5EF4-FFF2-40B4-BE49-F238E27FC236}">
                <a16:creationId xmlns:a16="http://schemas.microsoft.com/office/drawing/2014/main" id="{EFE4FFEF-29DD-4AB6-0094-668D56F735E2}"/>
              </a:ext>
            </a:extLst>
          </p:cNvPr>
          <p:cNvSpPr txBox="1"/>
          <p:nvPr/>
        </p:nvSpPr>
        <p:spPr>
          <a:xfrm>
            <a:off x="6417742" y="2599737"/>
            <a:ext cx="1667055" cy="369332"/>
          </a:xfrm>
          <a:prstGeom prst="rect">
            <a:avLst/>
          </a:prstGeom>
          <a:noFill/>
        </p:spPr>
        <p:txBody>
          <a:bodyPr wrap="square" rtlCol="0">
            <a:spAutoFit/>
          </a:bodyPr>
          <a:lstStyle/>
          <a:p>
            <a:r>
              <a:rPr lang="en-US" altLang="zh-CN" u="sng" dirty="0">
                <a:latin typeface="Times New Roman" panose="02020603050405020304" pitchFamily="18" charset="0"/>
                <a:cs typeface="Times New Roman" panose="02020603050405020304" pitchFamily="18" charset="0"/>
              </a:rPr>
              <a:t>Main.py</a:t>
            </a:r>
            <a:endParaRPr lang="zh-CN" altLang="en-US" u="sng"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3555813B-E6A8-E822-0908-3320CCC40B75}"/>
              </a:ext>
            </a:extLst>
          </p:cNvPr>
          <p:cNvSpPr txBox="1"/>
          <p:nvPr/>
        </p:nvSpPr>
        <p:spPr>
          <a:xfrm>
            <a:off x="6417742" y="3483587"/>
            <a:ext cx="1667055" cy="369332"/>
          </a:xfrm>
          <a:prstGeom prst="rect">
            <a:avLst/>
          </a:prstGeom>
          <a:noFill/>
        </p:spPr>
        <p:txBody>
          <a:bodyPr wrap="square" rtlCol="0">
            <a:spAutoFit/>
          </a:bodyPr>
          <a:lstStyle/>
          <a:p>
            <a:r>
              <a:rPr lang="en-US" altLang="zh-CN" u="sng" dirty="0">
                <a:latin typeface="Times New Roman" panose="02020603050405020304" pitchFamily="18" charset="0"/>
                <a:cs typeface="Times New Roman" panose="02020603050405020304" pitchFamily="18" charset="0"/>
              </a:rPr>
              <a:t>Main.py</a:t>
            </a:r>
            <a:endParaRPr lang="zh-CN" altLang="en-US" u="sng" dirty="0">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3F1C9AD8-545E-6698-6682-7CB865AA83E5}"/>
              </a:ext>
            </a:extLst>
          </p:cNvPr>
          <p:cNvPicPr>
            <a:picLocks noChangeAspect="1"/>
          </p:cNvPicPr>
          <p:nvPr/>
        </p:nvPicPr>
        <p:blipFill>
          <a:blip r:embed="rId6"/>
          <a:stretch>
            <a:fillRect/>
          </a:stretch>
        </p:blipFill>
        <p:spPr>
          <a:xfrm>
            <a:off x="6417741" y="5062913"/>
            <a:ext cx="5943833" cy="611009"/>
          </a:xfrm>
          <a:prstGeom prst="rect">
            <a:avLst/>
          </a:prstGeom>
        </p:spPr>
      </p:pic>
      <p:sp>
        <p:nvSpPr>
          <p:cNvPr id="25" name="文本框 24">
            <a:extLst>
              <a:ext uri="{FF2B5EF4-FFF2-40B4-BE49-F238E27FC236}">
                <a16:creationId xmlns:a16="http://schemas.microsoft.com/office/drawing/2014/main" id="{9828210D-3E78-D415-2690-822170025F1A}"/>
              </a:ext>
            </a:extLst>
          </p:cNvPr>
          <p:cNvSpPr txBox="1"/>
          <p:nvPr/>
        </p:nvSpPr>
        <p:spPr>
          <a:xfrm>
            <a:off x="6417741" y="4574992"/>
            <a:ext cx="1667055" cy="369332"/>
          </a:xfrm>
          <a:prstGeom prst="rect">
            <a:avLst/>
          </a:prstGeom>
          <a:noFill/>
        </p:spPr>
        <p:txBody>
          <a:bodyPr wrap="square" rtlCol="0">
            <a:spAutoFit/>
          </a:bodyPr>
          <a:lstStyle/>
          <a:p>
            <a:r>
              <a:rPr lang="en-US" altLang="zh-CN" u="sng" dirty="0">
                <a:latin typeface="Times New Roman" panose="02020603050405020304" pitchFamily="18" charset="0"/>
                <a:cs typeface="Times New Roman" panose="02020603050405020304" pitchFamily="18" charset="0"/>
              </a:rPr>
              <a:t>Main.py</a:t>
            </a:r>
            <a:endParaRPr lang="zh-CN" altLang="en-US" u="sng" dirty="0">
              <a:latin typeface="Times New Roman" panose="02020603050405020304" pitchFamily="18" charset="0"/>
              <a:cs typeface="Times New Roman" panose="02020603050405020304" pitchFamily="18" charset="0"/>
            </a:endParaRPr>
          </a:p>
        </p:txBody>
      </p:sp>
      <p:pic>
        <p:nvPicPr>
          <p:cNvPr id="26" name="图片 25">
            <a:extLst>
              <a:ext uri="{FF2B5EF4-FFF2-40B4-BE49-F238E27FC236}">
                <a16:creationId xmlns:a16="http://schemas.microsoft.com/office/drawing/2014/main" id="{F296351D-1F5E-CEC1-AE01-E2D7A43F4C57}"/>
              </a:ext>
            </a:extLst>
          </p:cNvPr>
          <p:cNvPicPr>
            <a:picLocks noChangeAspect="1"/>
          </p:cNvPicPr>
          <p:nvPr/>
        </p:nvPicPr>
        <p:blipFill>
          <a:blip r:embed="rId7"/>
          <a:stretch>
            <a:fillRect/>
          </a:stretch>
        </p:blipFill>
        <p:spPr>
          <a:xfrm>
            <a:off x="6501540" y="4095047"/>
            <a:ext cx="5643404" cy="361356"/>
          </a:xfrm>
          <a:prstGeom prst="rect">
            <a:avLst/>
          </a:prstGeom>
        </p:spPr>
      </p:pic>
    </p:spTree>
    <p:extLst>
      <p:ext uri="{BB962C8B-B14F-4D97-AF65-F5344CB8AC3E}">
        <p14:creationId xmlns:p14="http://schemas.microsoft.com/office/powerpoint/2010/main" val="1529992543"/>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2.3SR</a:t>
            </a:r>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W</a:t>
            </a:r>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GAN-</a:t>
            </a:r>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GP</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2CA8135-D1F1-629F-7374-F78547D098E6}"/>
              </a:ext>
            </a:extLst>
          </p:cNvPr>
          <p:cNvSpPr txBox="1"/>
          <p:nvPr/>
        </p:nvSpPr>
        <p:spPr>
          <a:xfrm>
            <a:off x="206375" y="1500207"/>
            <a:ext cx="10271125" cy="280076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SRWGAN-GP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GP</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Ishaan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Gulrajani</a:t>
            </a:r>
            <a:r>
              <a:rPr lang="zh-CN" altLang="zh-CN" dirty="0">
                <a:latin typeface="Times New Roman" panose="02020603050405020304" pitchFamily="18" charset="0"/>
                <a:ea typeface="宋体" panose="02010600030101010101" pitchFamily="2" charset="-122"/>
                <a:cs typeface="Times New Roman" panose="02020603050405020304" pitchFamily="18" charset="0"/>
              </a:rPr>
              <a:t>提出的带有梯度惩罚的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L1</a:t>
            </a:r>
            <a:r>
              <a:rPr lang="zh-CN" altLang="zh-CN" dirty="0">
                <a:latin typeface="Times New Roman" panose="02020603050405020304" pitchFamily="18" charset="0"/>
                <a:ea typeface="宋体" panose="02010600030101010101" pitchFamily="2" charset="-122"/>
                <a:cs typeface="Times New Roman" panose="02020603050405020304" pitchFamily="18" charset="0"/>
              </a:rPr>
              <a:t>对抗损失和鉴别损失。</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修改代码如下图：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DCEEEF60-88D8-9C13-1B0C-FDC4D0B248E7}"/>
              </a:ext>
            </a:extLst>
          </p:cNvPr>
          <p:cNvPicPr>
            <a:picLocks noChangeAspect="1"/>
          </p:cNvPicPr>
          <p:nvPr/>
        </p:nvPicPr>
        <p:blipFill>
          <a:blip r:embed="rId4"/>
          <a:stretch>
            <a:fillRect/>
          </a:stretch>
        </p:blipFill>
        <p:spPr>
          <a:xfrm>
            <a:off x="485776" y="3775966"/>
            <a:ext cx="10331450" cy="886109"/>
          </a:xfrm>
          <a:prstGeom prst="rect">
            <a:avLst/>
          </a:prstGeom>
        </p:spPr>
      </p:pic>
      <p:pic>
        <p:nvPicPr>
          <p:cNvPr id="10" name="图片 9">
            <a:extLst>
              <a:ext uri="{FF2B5EF4-FFF2-40B4-BE49-F238E27FC236}">
                <a16:creationId xmlns:a16="http://schemas.microsoft.com/office/drawing/2014/main" id="{084CB14E-D412-ABA0-655F-3EF42E0AF0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6878" y="2506352"/>
            <a:ext cx="6659025" cy="706747"/>
          </a:xfrm>
          <a:prstGeom prst="rect">
            <a:avLst/>
          </a:prstGeom>
        </p:spPr>
      </p:pic>
    </p:spTree>
    <p:extLst>
      <p:ext uri="{BB962C8B-B14F-4D97-AF65-F5344CB8AC3E}">
        <p14:creationId xmlns:p14="http://schemas.microsoft.com/office/powerpoint/2010/main" val="1109574309"/>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2.4</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训练过程及结果</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1179B77C-3FDB-4760-A06E-8F93E06CD622}"/>
              </a:ext>
            </a:extLst>
          </p:cNvPr>
          <p:cNvPicPr>
            <a:picLocks noChangeAspect="1"/>
          </p:cNvPicPr>
          <p:nvPr/>
        </p:nvPicPr>
        <p:blipFill>
          <a:blip r:embed="rId4"/>
          <a:stretch>
            <a:fillRect/>
          </a:stretch>
        </p:blipFill>
        <p:spPr>
          <a:xfrm>
            <a:off x="1815424" y="1505614"/>
            <a:ext cx="7457555" cy="3079086"/>
          </a:xfrm>
          <a:prstGeom prst="rect">
            <a:avLst/>
          </a:prstGeom>
        </p:spPr>
      </p:pic>
      <p:sp>
        <p:nvSpPr>
          <p:cNvPr id="14" name="文本框 13">
            <a:extLst>
              <a:ext uri="{FF2B5EF4-FFF2-40B4-BE49-F238E27FC236}">
                <a16:creationId xmlns:a16="http://schemas.microsoft.com/office/drawing/2014/main" id="{9BF65D80-6E82-8823-7AB8-94279FDFE905}"/>
              </a:ext>
            </a:extLst>
          </p:cNvPr>
          <p:cNvSpPr txBox="1"/>
          <p:nvPr/>
        </p:nvSpPr>
        <p:spPr>
          <a:xfrm>
            <a:off x="352426" y="993621"/>
            <a:ext cx="2582862" cy="461665"/>
          </a:xfrm>
          <a:prstGeom prst="rect">
            <a:avLst/>
          </a:prstGeom>
          <a:noFill/>
        </p:spPr>
        <p:txBody>
          <a:bodyPr wrap="square" rtlCol="0">
            <a:spAutoFit/>
          </a:bodyPr>
          <a:lstStyle/>
          <a:p>
            <a:r>
              <a:rPr lang="zh-CN" altLang="en-US" sz="2400" b="1" dirty="0">
                <a:solidFill>
                  <a:srgbClr val="006976"/>
                </a:solidFill>
                <a:latin typeface="微软雅黑" panose="020B0503020204020204" pitchFamily="34" charset="-122"/>
                <a:ea typeface="微软雅黑" panose="020B0503020204020204" pitchFamily="34" charset="-122"/>
                <a:cs typeface="+mn-ea"/>
                <a:sym typeface="+mn-lt"/>
              </a:rPr>
              <a:t>超参数设置</a:t>
            </a:r>
          </a:p>
        </p:txBody>
      </p:sp>
    </p:spTree>
    <p:extLst>
      <p:ext uri="{BB962C8B-B14F-4D97-AF65-F5344CB8AC3E}">
        <p14:creationId xmlns:p14="http://schemas.microsoft.com/office/powerpoint/2010/main" val="1091814918"/>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2.4</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训练过程及结果</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9BF65D80-6E82-8823-7AB8-94279FDFE905}"/>
              </a:ext>
            </a:extLst>
          </p:cNvPr>
          <p:cNvSpPr txBox="1"/>
          <p:nvPr/>
        </p:nvSpPr>
        <p:spPr>
          <a:xfrm>
            <a:off x="352426" y="993621"/>
            <a:ext cx="2582862" cy="461665"/>
          </a:xfrm>
          <a:prstGeom prst="rect">
            <a:avLst/>
          </a:prstGeom>
          <a:noFill/>
        </p:spPr>
        <p:txBody>
          <a:bodyPr wrap="square" rtlCol="0">
            <a:spAutoFit/>
          </a:bodyPr>
          <a:lstStyle/>
          <a:p>
            <a:r>
              <a:rPr lang="zh-CN" altLang="en-US" sz="2400" b="1" dirty="0">
                <a:solidFill>
                  <a:srgbClr val="006976"/>
                </a:solidFill>
                <a:latin typeface="微软雅黑" panose="020B0503020204020204" pitchFamily="34" charset="-122"/>
                <a:ea typeface="微软雅黑" panose="020B0503020204020204" pitchFamily="34" charset="-122"/>
                <a:cs typeface="+mn-ea"/>
                <a:sym typeface="+mn-lt"/>
              </a:rPr>
              <a:t>可视化结果</a:t>
            </a:r>
          </a:p>
        </p:txBody>
      </p:sp>
      <p:sp>
        <p:nvSpPr>
          <p:cNvPr id="6" name="文本框 5">
            <a:extLst>
              <a:ext uri="{FF2B5EF4-FFF2-40B4-BE49-F238E27FC236}">
                <a16:creationId xmlns:a16="http://schemas.microsoft.com/office/drawing/2014/main" id="{69854C21-F0A6-DDA3-B4E5-6424B9CFE4D9}"/>
              </a:ext>
            </a:extLst>
          </p:cNvPr>
          <p:cNvSpPr txBox="1"/>
          <p:nvPr/>
        </p:nvSpPr>
        <p:spPr>
          <a:xfrm>
            <a:off x="215900" y="1561773"/>
            <a:ext cx="11880850" cy="1015663"/>
          </a:xfrm>
          <a:prstGeom prst="rect">
            <a:avLst/>
          </a:prstGeom>
          <a:noFill/>
        </p:spPr>
        <p:txBody>
          <a:bodyPr wrap="square">
            <a:spAutoFit/>
          </a:bodyPr>
          <a:lstStyle/>
          <a:p>
            <a:pPr marL="285750" indent="-285750" algn="just">
              <a:lnSpc>
                <a:spcPts val="2000"/>
              </a:lnSpc>
              <a:spcBef>
                <a:spcPts val="1200"/>
              </a:spcBef>
              <a:buFont typeface="Arial" panose="020B0604020202020204" pitchFamily="34" charset="0"/>
              <a:buChar char="•"/>
            </a:pPr>
            <a:r>
              <a:rPr lang="zh-CN" altLang="zh-CN" dirty="0">
                <a:latin typeface="Times New Roman" panose="02020603050405020304" pitchFamily="18" charset="0"/>
                <a:ea typeface="宋体" panose="02010600030101010101" pitchFamily="2" charset="-122"/>
                <a:cs typeface="Times New Roman" panose="02020603050405020304" pitchFamily="18" charset="0"/>
              </a:rPr>
              <a:t>为了了解模型和训练是否工作良好，分别打印了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SRGAN</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dirty="0">
                <a:latin typeface="Times New Roman" panose="02020603050405020304" pitchFamily="18" charset="0"/>
                <a:ea typeface="宋体" panose="02010600030101010101" pitchFamily="2" charset="-122"/>
                <a:cs typeface="Times New Roman" panose="02020603050405020304" pitchFamily="18" charset="0"/>
              </a:rPr>
              <a:t>在生成器和判别器的第一层和最后一层权重的梯度的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abs</a:t>
            </a:r>
            <a:r>
              <a:rPr lang="zh-CN" altLang="zh-CN" dirty="0">
                <a:latin typeface="Times New Roman" panose="02020603050405020304" pitchFamily="18" charset="0"/>
                <a:ea typeface="宋体" panose="02010600030101010101" pitchFamily="2" charset="-122"/>
                <a:cs typeface="Times New Roman" panose="02020603050405020304" pitchFamily="18" charset="0"/>
              </a:rPr>
              <a:t>均值、生成器和判别器的损失值、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PSNR</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SSIM</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r>
              <a:rPr lang="en-US" altLang="zh-CN" sz="1800" dirty="0">
                <a:effectLst/>
                <a:latin typeface="Times New Roman" panose="02020603050405020304" pitchFamily="18" charset="0"/>
                <a:ea typeface="宋体" panose="02010600030101010101" pitchFamily="2" charset="-122"/>
              </a:rPr>
              <a:t>SRGAN</a:t>
            </a:r>
            <a:r>
              <a:rPr lang="zh-CN" altLang="en-US" sz="1800" dirty="0">
                <a:effectLst/>
                <a:latin typeface="Times New Roman" panose="02020603050405020304" pitchFamily="18" charset="0"/>
                <a:ea typeface="宋体" panose="02010600030101010101" pitchFamily="2" charset="-122"/>
              </a:rPr>
              <a:t>：</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4E48A529-03A0-ADF1-BC5C-621F56C925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98295" y="2167067"/>
            <a:ext cx="8653850" cy="4432155"/>
          </a:xfrm>
          <a:prstGeom prst="rect">
            <a:avLst/>
          </a:prstGeom>
          <a:noFill/>
          <a:ln>
            <a:noFill/>
          </a:ln>
        </p:spPr>
      </p:pic>
    </p:spTree>
    <p:extLst>
      <p:ext uri="{BB962C8B-B14F-4D97-AF65-F5344CB8AC3E}">
        <p14:creationId xmlns:p14="http://schemas.microsoft.com/office/powerpoint/2010/main" val="2283542936"/>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2.4</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训练过程及结果</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9BF65D80-6E82-8823-7AB8-94279FDFE905}"/>
              </a:ext>
            </a:extLst>
          </p:cNvPr>
          <p:cNvSpPr txBox="1"/>
          <p:nvPr/>
        </p:nvSpPr>
        <p:spPr>
          <a:xfrm>
            <a:off x="352426" y="993621"/>
            <a:ext cx="2582862" cy="461665"/>
          </a:xfrm>
          <a:prstGeom prst="rect">
            <a:avLst/>
          </a:prstGeom>
          <a:noFill/>
        </p:spPr>
        <p:txBody>
          <a:bodyPr wrap="square" rtlCol="0">
            <a:spAutoFit/>
          </a:bodyPr>
          <a:lstStyle/>
          <a:p>
            <a:r>
              <a:rPr lang="zh-CN" altLang="en-US" sz="2400" b="1" dirty="0">
                <a:solidFill>
                  <a:srgbClr val="006976"/>
                </a:solidFill>
                <a:latin typeface="微软雅黑" panose="020B0503020204020204" pitchFamily="34" charset="-122"/>
                <a:ea typeface="微软雅黑" panose="020B0503020204020204" pitchFamily="34" charset="-122"/>
                <a:cs typeface="+mn-ea"/>
                <a:sym typeface="+mn-lt"/>
              </a:rPr>
              <a:t>可视化结果</a:t>
            </a:r>
          </a:p>
        </p:txBody>
      </p:sp>
      <p:sp>
        <p:nvSpPr>
          <p:cNvPr id="6" name="文本框 5">
            <a:extLst>
              <a:ext uri="{FF2B5EF4-FFF2-40B4-BE49-F238E27FC236}">
                <a16:creationId xmlns:a16="http://schemas.microsoft.com/office/drawing/2014/main" id="{69854C21-F0A6-DDA3-B4E5-6424B9CFE4D9}"/>
              </a:ext>
            </a:extLst>
          </p:cNvPr>
          <p:cNvSpPr txBox="1"/>
          <p:nvPr/>
        </p:nvSpPr>
        <p:spPr>
          <a:xfrm>
            <a:off x="215900" y="1561773"/>
            <a:ext cx="11880850" cy="5683607"/>
          </a:xfrm>
          <a:prstGeom prst="rect">
            <a:avLst/>
          </a:prstGeom>
          <a:noFill/>
        </p:spPr>
        <p:txBody>
          <a:bodyPr wrap="square">
            <a:spAutoFit/>
          </a:bodyPr>
          <a:lstStyle/>
          <a:p>
            <a:pPr marL="285750" indent="-285750" algn="just">
              <a:lnSpc>
                <a:spcPts val="2000"/>
              </a:lnSpc>
              <a:spcBef>
                <a:spcPts val="1200"/>
              </a:spcBef>
              <a:buFont typeface="Arial" panose="020B0604020202020204" pitchFamily="34" charset="0"/>
              <a:buChar char="•"/>
            </a:pPr>
            <a:r>
              <a:rPr lang="en-US" altLang="zh-CN" sz="1800" dirty="0">
                <a:effectLst/>
                <a:latin typeface="Times New Roman" panose="02020603050405020304" pitchFamily="18" charset="0"/>
                <a:ea typeface="宋体" panose="02010600030101010101" pitchFamily="2" charset="-122"/>
              </a:rPr>
              <a:t>SRWGAN-GP</a:t>
            </a:r>
            <a:r>
              <a:rPr lang="zh-CN" altLang="en-US" sz="1800" dirty="0">
                <a:effectLst/>
                <a:latin typeface="Times New Roman" panose="02020603050405020304" pitchFamily="18" charset="0"/>
                <a:ea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ts val="2000"/>
              </a:lnSpc>
              <a:spcBef>
                <a:spcPts val="1200"/>
              </a:spcBef>
              <a:spcAft>
                <a:spcPts val="0"/>
              </a:spcAft>
              <a:buFont typeface="Wingdings" panose="05000000000000000000" pitchFamily="2" charset="2"/>
              <a:buChar cha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损失平稳下降。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spcBef>
                <a:spcPts val="1200"/>
              </a:spcBef>
              <a:spcAft>
                <a:spcPts val="0"/>
              </a:spcAft>
              <a:buFont typeface="Wingdings" panose="05000000000000000000" pitchFamily="2" charset="2"/>
              <a:buChar cha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具有稳定的梯度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收敛速度更快。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000"/>
              </a:lnSpc>
              <a:spcBef>
                <a:spcPts val="1200"/>
              </a:spcBef>
              <a:spcAft>
                <a:spcPts val="0"/>
              </a:spcAft>
              <a:buFont typeface="Wingdings" panose="05000000000000000000" pitchFamily="2" charset="2"/>
              <a:buChar cha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在峰值时具有较高的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PSNR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SSIM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E7FEE44-973F-7541-80A6-6675B58B2E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8194" y="1356514"/>
            <a:ext cx="8301356" cy="4251622"/>
          </a:xfrm>
          <a:prstGeom prst="rect">
            <a:avLst/>
          </a:prstGeom>
          <a:noFill/>
          <a:ln>
            <a:noFill/>
          </a:ln>
        </p:spPr>
      </p:pic>
    </p:spTree>
    <p:extLst>
      <p:ext uri="{BB962C8B-B14F-4D97-AF65-F5344CB8AC3E}">
        <p14:creationId xmlns:p14="http://schemas.microsoft.com/office/powerpoint/2010/main" val="3196916087"/>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954107"/>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2.4</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训练过程及结果</a:t>
            </a:r>
            <a:endParaRPr lang="zh-CN" altLang="en-US" sz="2800" b="1" dirty="0">
              <a:solidFill>
                <a:srgbClr val="FF0000"/>
              </a:solidFill>
              <a:latin typeface="微软雅黑" panose="020B0503020204020204" pitchFamily="34" charset="-122"/>
              <a:ea typeface="微软雅黑" panose="020B0503020204020204" pitchFamily="34" charset="-122"/>
              <a:cs typeface="+mn-ea"/>
              <a:sym typeface="+mn-lt"/>
            </a:endParaRPr>
          </a:p>
          <a:p>
            <a:endParaRPr lang="zh-CN" altLang="en-US" sz="2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9BF65D80-6E82-8823-7AB8-94279FDFE905}"/>
              </a:ext>
            </a:extLst>
          </p:cNvPr>
          <p:cNvSpPr txBox="1"/>
          <p:nvPr/>
        </p:nvSpPr>
        <p:spPr>
          <a:xfrm>
            <a:off x="352426" y="993621"/>
            <a:ext cx="2582862" cy="461665"/>
          </a:xfrm>
          <a:prstGeom prst="rect">
            <a:avLst/>
          </a:prstGeom>
          <a:noFill/>
        </p:spPr>
        <p:txBody>
          <a:bodyPr wrap="square" rtlCol="0">
            <a:spAutoFit/>
          </a:bodyPr>
          <a:lstStyle/>
          <a:p>
            <a:r>
              <a:rPr lang="zh-CN" altLang="en-US" sz="2400" b="1" dirty="0">
                <a:solidFill>
                  <a:srgbClr val="006976"/>
                </a:solidFill>
                <a:latin typeface="微软雅黑" panose="020B0503020204020204" pitchFamily="34" charset="-122"/>
                <a:ea typeface="微软雅黑" panose="020B0503020204020204" pitchFamily="34" charset="-122"/>
                <a:cs typeface="+mn-ea"/>
                <a:sym typeface="+mn-lt"/>
              </a:rPr>
              <a:t>实验结果</a:t>
            </a:r>
          </a:p>
        </p:txBody>
      </p:sp>
      <p:pic>
        <p:nvPicPr>
          <p:cNvPr id="11" name="图片 10">
            <a:extLst>
              <a:ext uri="{FF2B5EF4-FFF2-40B4-BE49-F238E27FC236}">
                <a16:creationId xmlns:a16="http://schemas.microsoft.com/office/drawing/2014/main" id="{67C87B05-42F1-5C72-1FD1-C08C29D148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72264"/>
            <a:ext cx="10514101" cy="5231734"/>
          </a:xfrm>
          <a:prstGeom prst="rect">
            <a:avLst/>
          </a:prstGeom>
          <a:noFill/>
          <a:ln>
            <a:noFill/>
          </a:ln>
        </p:spPr>
      </p:pic>
    </p:spTree>
    <p:extLst>
      <p:ext uri="{BB962C8B-B14F-4D97-AF65-F5344CB8AC3E}">
        <p14:creationId xmlns:p14="http://schemas.microsoft.com/office/powerpoint/2010/main" val="1140915948"/>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97AB3E1-6FF8-4C35-AD5A-4C444F9DAA6E}"/>
              </a:ext>
            </a:extLst>
          </p:cNvPr>
          <p:cNvGrpSpPr/>
          <p:nvPr/>
        </p:nvGrpSpPr>
        <p:grpSpPr>
          <a:xfrm>
            <a:off x="1" y="1935604"/>
            <a:ext cx="12192000" cy="2009832"/>
            <a:chOff x="1" y="2435684"/>
            <a:chExt cx="12192000" cy="2009832"/>
          </a:xfrm>
          <a:effectLst>
            <a:outerShdw blurRad="50800" dist="38100" dir="2700000" algn="tl" rotWithShape="0">
              <a:prstClr val="black">
                <a:alpha val="40000"/>
              </a:prstClr>
            </a:outerShdw>
          </a:effectLst>
        </p:grpSpPr>
        <p:sp>
          <p:nvSpPr>
            <p:cNvPr id="2" name="矩形 1">
              <a:extLst>
                <a:ext uri="{FF2B5EF4-FFF2-40B4-BE49-F238E27FC236}">
                  <a16:creationId xmlns:a16="http://schemas.microsoft.com/office/drawing/2014/main" id="{6D20273F-0A77-4D88-AEA6-367F0AA09500}"/>
                </a:ext>
              </a:extLst>
            </p:cNvPr>
            <p:cNvSpPr/>
            <p:nvPr/>
          </p:nvSpPr>
          <p:spPr>
            <a:xfrm>
              <a:off x="1" y="2435684"/>
              <a:ext cx="12192000" cy="2009832"/>
            </a:xfrm>
            <a:prstGeom prst="rect">
              <a:avLst/>
            </a:prstGeom>
            <a:solidFill>
              <a:srgbClr val="00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8C6BCF5F-1673-4AAB-8A4C-FE0FEEE42C7D}"/>
                </a:ext>
              </a:extLst>
            </p:cNvPr>
            <p:cNvSpPr txBox="1"/>
            <p:nvPr/>
          </p:nvSpPr>
          <p:spPr>
            <a:xfrm>
              <a:off x="4886501" y="2988402"/>
              <a:ext cx="52099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总结</a:t>
              </a:r>
            </a:p>
          </p:txBody>
        </p:sp>
        <p:grpSp>
          <p:nvGrpSpPr>
            <p:cNvPr id="16" name="组合 15">
              <a:extLst>
                <a:ext uri="{FF2B5EF4-FFF2-40B4-BE49-F238E27FC236}">
                  <a16:creationId xmlns:a16="http://schemas.microsoft.com/office/drawing/2014/main" id="{31293041-1F95-4CEF-95BA-1DFFCC0C2F76}"/>
                </a:ext>
              </a:extLst>
            </p:cNvPr>
            <p:cNvGrpSpPr/>
            <p:nvPr/>
          </p:nvGrpSpPr>
          <p:grpSpPr>
            <a:xfrm>
              <a:off x="2527081" y="2686957"/>
              <a:ext cx="1387002" cy="1380100"/>
              <a:chOff x="-2084780" y="2183582"/>
              <a:chExt cx="2018020" cy="2007978"/>
            </a:xfrm>
          </p:grpSpPr>
          <p:sp>
            <p:nvSpPr>
              <p:cNvPr id="3" name="文本框 2">
                <a:extLst>
                  <a:ext uri="{FF2B5EF4-FFF2-40B4-BE49-F238E27FC236}">
                    <a16:creationId xmlns:a16="http://schemas.microsoft.com/office/drawing/2014/main" id="{6E114844-B20B-4D55-8BB6-47A84BA563D1}"/>
                  </a:ext>
                </a:extLst>
              </p:cNvPr>
              <p:cNvSpPr txBox="1"/>
              <p:nvPr/>
            </p:nvSpPr>
            <p:spPr>
              <a:xfrm>
                <a:off x="-1576799" y="2744355"/>
                <a:ext cx="1506775" cy="940380"/>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sym typeface="+mn-lt"/>
                  </a:rPr>
                  <a:t>03</a:t>
                </a:r>
                <a:endParaRPr lang="zh-CN" altLang="en-US" sz="3600" b="1" dirty="0">
                  <a:solidFill>
                    <a:schemeClr val="bg1"/>
                  </a:solidFill>
                  <a:latin typeface="Times New Roman" panose="02020603050405020304" pitchFamily="18" charset="0"/>
                  <a:cs typeface="Times New Roman" panose="02020603050405020304" pitchFamily="18" charset="0"/>
                  <a:sym typeface="+mn-lt"/>
                </a:endParaRPr>
              </a:p>
            </p:txBody>
          </p:sp>
          <p:pic>
            <p:nvPicPr>
              <p:cNvPr id="22" name="图片 21">
                <a:extLst>
                  <a:ext uri="{FF2B5EF4-FFF2-40B4-BE49-F238E27FC236}">
                    <a16:creationId xmlns:a16="http://schemas.microsoft.com/office/drawing/2014/main" id="{C2A69F82-93F3-4098-9373-A4884C8666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84780" y="2183582"/>
                <a:ext cx="2018020" cy="2007978"/>
              </a:xfrm>
              <a:custGeom>
                <a:avLst/>
                <a:gdLst>
                  <a:gd name="connsiteX0" fmla="*/ 1009010 w 2018020"/>
                  <a:gd name="connsiteY0" fmla="*/ 410382 h 2007978"/>
                  <a:gd name="connsiteX1" fmla="*/ 418460 w 2018020"/>
                  <a:gd name="connsiteY1" fmla="*/ 1000932 h 2007978"/>
                  <a:gd name="connsiteX2" fmla="*/ 1009010 w 2018020"/>
                  <a:gd name="connsiteY2" fmla="*/ 1591482 h 2007978"/>
                  <a:gd name="connsiteX3" fmla="*/ 1599560 w 2018020"/>
                  <a:gd name="connsiteY3" fmla="*/ 1000932 h 2007978"/>
                  <a:gd name="connsiteX4" fmla="*/ 1009010 w 2018020"/>
                  <a:gd name="connsiteY4" fmla="*/ 410382 h 2007978"/>
                  <a:gd name="connsiteX5" fmla="*/ 0 w 2018020"/>
                  <a:gd name="connsiteY5" fmla="*/ 0 h 2007978"/>
                  <a:gd name="connsiteX6" fmla="*/ 2018020 w 2018020"/>
                  <a:gd name="connsiteY6" fmla="*/ 0 h 2007978"/>
                  <a:gd name="connsiteX7" fmla="*/ 2018020 w 2018020"/>
                  <a:gd name="connsiteY7" fmla="*/ 2007978 h 2007978"/>
                  <a:gd name="connsiteX8" fmla="*/ 0 w 2018020"/>
                  <a:gd name="connsiteY8" fmla="*/ 2007978 h 200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020" h="2007978">
                    <a:moveTo>
                      <a:pt x="1009010" y="410382"/>
                    </a:moveTo>
                    <a:cubicBezTo>
                      <a:pt x="682858" y="410382"/>
                      <a:pt x="418460" y="674780"/>
                      <a:pt x="418460" y="1000932"/>
                    </a:cubicBezTo>
                    <a:cubicBezTo>
                      <a:pt x="418460" y="1327084"/>
                      <a:pt x="682858" y="1591482"/>
                      <a:pt x="1009010" y="1591482"/>
                    </a:cubicBezTo>
                    <a:cubicBezTo>
                      <a:pt x="1335162" y="1591482"/>
                      <a:pt x="1599560" y="1327084"/>
                      <a:pt x="1599560" y="1000932"/>
                    </a:cubicBezTo>
                    <a:cubicBezTo>
                      <a:pt x="1599560" y="674780"/>
                      <a:pt x="1335162" y="410382"/>
                      <a:pt x="1009010" y="410382"/>
                    </a:cubicBezTo>
                    <a:close/>
                    <a:moveTo>
                      <a:pt x="0" y="0"/>
                    </a:moveTo>
                    <a:lnTo>
                      <a:pt x="2018020" y="0"/>
                    </a:lnTo>
                    <a:lnTo>
                      <a:pt x="2018020" y="2007978"/>
                    </a:lnTo>
                    <a:lnTo>
                      <a:pt x="0" y="2007978"/>
                    </a:lnTo>
                    <a:close/>
                  </a:path>
                </a:pathLst>
              </a:custGeom>
            </p:spPr>
          </p:pic>
        </p:grpSp>
      </p:grpSp>
    </p:spTree>
    <p:extLst>
      <p:ext uri="{BB962C8B-B14F-4D97-AF65-F5344CB8AC3E}">
        <p14:creationId xmlns:p14="http://schemas.microsoft.com/office/powerpoint/2010/main" val="3641406742"/>
      </p:ext>
    </p:extLst>
  </p:cSld>
  <p:clrMapOvr>
    <a:masterClrMapping/>
  </p:clrMapOvr>
  <mc:AlternateContent xmlns:mc="http://schemas.openxmlformats.org/markup-compatibility/2006" xmlns:p14="http://schemas.microsoft.com/office/powerpoint/2010/main">
    <mc:Choice Requires="p14">
      <p:transition spd="slow" p14:dur="2000" advTm="9833"/>
    </mc:Choice>
    <mc:Fallback xmlns="">
      <p:transition spd="slow" advTm="98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a:extLst>
              <a:ext uri="{FF2B5EF4-FFF2-40B4-BE49-F238E27FC236}">
                <a16:creationId xmlns:a16="http://schemas.microsoft.com/office/drawing/2014/main" id="{4C9A8CC4-20BB-484E-ACF0-34592062601B}"/>
              </a:ext>
            </a:extLst>
          </p:cNvPr>
          <p:cNvSpPr/>
          <p:nvPr/>
        </p:nvSpPr>
        <p:spPr>
          <a:xfrm rot="5400000" flipH="1">
            <a:off x="-804050" y="804050"/>
            <a:ext cx="6889547" cy="52814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23"/>
              <a:gd name="connsiteY0" fmla="*/ 3284 h 10000"/>
              <a:gd name="connsiteX1" fmla="*/ 10023 w 10023"/>
              <a:gd name="connsiteY1" fmla="*/ 0 h 10000"/>
              <a:gd name="connsiteX2" fmla="*/ 10023 w 10023"/>
              <a:gd name="connsiteY2" fmla="*/ 10000 h 10000"/>
              <a:gd name="connsiteX3" fmla="*/ 23 w 10023"/>
              <a:gd name="connsiteY3" fmla="*/ 10000 h 10000"/>
              <a:gd name="connsiteX4" fmla="*/ 0 w 10023"/>
              <a:gd name="connsiteY4" fmla="*/ 3284 h 10000"/>
              <a:gd name="connsiteX0" fmla="*/ 0 w 10023"/>
              <a:gd name="connsiteY0" fmla="*/ 4008 h 10000"/>
              <a:gd name="connsiteX1" fmla="*/ 10023 w 10023"/>
              <a:gd name="connsiteY1" fmla="*/ 0 h 10000"/>
              <a:gd name="connsiteX2" fmla="*/ 10023 w 10023"/>
              <a:gd name="connsiteY2" fmla="*/ 10000 h 10000"/>
              <a:gd name="connsiteX3" fmla="*/ 23 w 10023"/>
              <a:gd name="connsiteY3" fmla="*/ 10000 h 10000"/>
              <a:gd name="connsiteX4" fmla="*/ 0 w 10023"/>
              <a:gd name="connsiteY4" fmla="*/ 4008 h 10000"/>
              <a:gd name="connsiteX0" fmla="*/ 0 w 10046"/>
              <a:gd name="connsiteY0" fmla="*/ 4814 h 10000"/>
              <a:gd name="connsiteX1" fmla="*/ 10046 w 10046"/>
              <a:gd name="connsiteY1" fmla="*/ 0 h 10000"/>
              <a:gd name="connsiteX2" fmla="*/ 10046 w 10046"/>
              <a:gd name="connsiteY2" fmla="*/ 10000 h 10000"/>
              <a:gd name="connsiteX3" fmla="*/ 46 w 10046"/>
              <a:gd name="connsiteY3" fmla="*/ 10000 h 10000"/>
              <a:gd name="connsiteX4" fmla="*/ 0 w 10046"/>
              <a:gd name="connsiteY4" fmla="*/ 481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 h="10000">
                <a:moveTo>
                  <a:pt x="0" y="4814"/>
                </a:moveTo>
                <a:lnTo>
                  <a:pt x="10046" y="0"/>
                </a:lnTo>
                <a:lnTo>
                  <a:pt x="10046" y="10000"/>
                </a:lnTo>
                <a:lnTo>
                  <a:pt x="46" y="10000"/>
                </a:lnTo>
                <a:cubicBezTo>
                  <a:pt x="38" y="7761"/>
                  <a:pt x="8" y="7053"/>
                  <a:pt x="0" y="4814"/>
                </a:cubicBezTo>
                <a:close/>
              </a:path>
            </a:pathLst>
          </a:custGeom>
          <a:solidFill>
            <a:srgbClr val="00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a:extLst>
              <a:ext uri="{FF2B5EF4-FFF2-40B4-BE49-F238E27FC236}">
                <a16:creationId xmlns:a16="http://schemas.microsoft.com/office/drawing/2014/main" id="{0B20C42D-F55D-45B5-A6B8-91599A0BDAFA}"/>
              </a:ext>
            </a:extLst>
          </p:cNvPr>
          <p:cNvSpPr txBox="1"/>
          <p:nvPr/>
        </p:nvSpPr>
        <p:spPr>
          <a:xfrm>
            <a:off x="9772715" y="441491"/>
            <a:ext cx="1626751" cy="923330"/>
          </a:xfrm>
          <a:prstGeom prst="rect">
            <a:avLst/>
          </a:prstGeom>
          <a:noFill/>
        </p:spPr>
        <p:txBody>
          <a:bodyPr wrap="square" rtlCol="0">
            <a:spAutoFit/>
          </a:bodyPr>
          <a:lstStyle/>
          <a:p>
            <a:pPr algn="dist"/>
            <a:r>
              <a:rPr lang="zh-CN" altLang="en-US" sz="5400" dirty="0">
                <a:solidFill>
                  <a:srgbClr val="006976"/>
                </a:solidFill>
                <a:latin typeface="微软雅黑" panose="020B0503020204020204" pitchFamily="34" charset="-122"/>
                <a:ea typeface="微软雅黑" panose="020B0503020204020204" pitchFamily="34" charset="-122"/>
                <a:cs typeface="+mn-ea"/>
                <a:sym typeface="+mn-lt"/>
              </a:rPr>
              <a:t>目录</a:t>
            </a:r>
          </a:p>
        </p:txBody>
      </p:sp>
      <p:sp>
        <p:nvSpPr>
          <p:cNvPr id="5" name="文本框 4">
            <a:extLst>
              <a:ext uri="{FF2B5EF4-FFF2-40B4-BE49-F238E27FC236}">
                <a16:creationId xmlns:a16="http://schemas.microsoft.com/office/drawing/2014/main" id="{F1FD0854-DA70-4FBC-A955-FC905AC6FD41}"/>
              </a:ext>
            </a:extLst>
          </p:cNvPr>
          <p:cNvSpPr txBox="1"/>
          <p:nvPr/>
        </p:nvSpPr>
        <p:spPr>
          <a:xfrm>
            <a:off x="9848261" y="1245472"/>
            <a:ext cx="1513041" cy="276999"/>
          </a:xfrm>
          <a:prstGeom prst="rect">
            <a:avLst/>
          </a:prstGeom>
          <a:noFill/>
        </p:spPr>
        <p:txBody>
          <a:bodyPr wrap="square" rtlCol="0">
            <a:spAutoFit/>
          </a:bodyPr>
          <a:lstStyle/>
          <a:p>
            <a:pPr algn="dist"/>
            <a:r>
              <a:rPr lang="en-US" altLang="zh-CN" sz="1200" dirty="0">
                <a:solidFill>
                  <a:srgbClr val="006976">
                    <a:alpha val="70000"/>
                  </a:srgbClr>
                </a:solidFill>
                <a:latin typeface="Times New Roman" panose="02020603050405020304" pitchFamily="18" charset="0"/>
                <a:cs typeface="Times New Roman" panose="02020603050405020304" pitchFamily="18" charset="0"/>
                <a:sym typeface="+mn-lt"/>
              </a:rPr>
              <a:t>CONTENCT</a:t>
            </a:r>
            <a:endParaRPr lang="zh-CN" altLang="en-US" sz="1200" dirty="0">
              <a:solidFill>
                <a:srgbClr val="006976">
                  <a:alpha val="70000"/>
                </a:srgbClr>
              </a:solidFill>
              <a:latin typeface="Times New Roman" panose="02020603050405020304" pitchFamily="18" charset="0"/>
              <a:cs typeface="Times New Roman" panose="02020603050405020304" pitchFamily="18" charset="0"/>
              <a:sym typeface="+mn-lt"/>
            </a:endParaRPr>
          </a:p>
        </p:txBody>
      </p:sp>
      <p:sp>
        <p:nvSpPr>
          <p:cNvPr id="6" name="椭圆 5">
            <a:extLst>
              <a:ext uri="{FF2B5EF4-FFF2-40B4-BE49-F238E27FC236}">
                <a16:creationId xmlns:a16="http://schemas.microsoft.com/office/drawing/2014/main" id="{69FF6B86-8431-4AAE-AC8E-90626D0A4BB8}"/>
              </a:ext>
            </a:extLst>
          </p:cNvPr>
          <p:cNvSpPr/>
          <p:nvPr/>
        </p:nvSpPr>
        <p:spPr>
          <a:xfrm>
            <a:off x="3941372" y="2449415"/>
            <a:ext cx="819808" cy="819808"/>
          </a:xfrm>
          <a:prstGeom prst="ellipse">
            <a:avLst/>
          </a:prstGeom>
          <a:solidFill>
            <a:srgbClr val="00697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BD112A92-038E-4508-89CA-EAD96DAD94DE}"/>
              </a:ext>
            </a:extLst>
          </p:cNvPr>
          <p:cNvSpPr/>
          <p:nvPr/>
        </p:nvSpPr>
        <p:spPr>
          <a:xfrm>
            <a:off x="3562996" y="3407885"/>
            <a:ext cx="819808" cy="819808"/>
          </a:xfrm>
          <a:prstGeom prst="ellipse">
            <a:avLst/>
          </a:prstGeom>
          <a:solidFill>
            <a:srgbClr val="00697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2B692DD0-052D-4837-B469-C5CC8D4F6C7C}"/>
              </a:ext>
            </a:extLst>
          </p:cNvPr>
          <p:cNvSpPr/>
          <p:nvPr/>
        </p:nvSpPr>
        <p:spPr>
          <a:xfrm>
            <a:off x="3247683" y="4366355"/>
            <a:ext cx="819808" cy="819808"/>
          </a:xfrm>
          <a:prstGeom prst="ellipse">
            <a:avLst/>
          </a:prstGeom>
          <a:solidFill>
            <a:srgbClr val="00697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1B07A390-72B9-4AFC-B6EA-6BE55D275D2C}"/>
              </a:ext>
            </a:extLst>
          </p:cNvPr>
          <p:cNvSpPr txBox="1"/>
          <p:nvPr/>
        </p:nvSpPr>
        <p:spPr>
          <a:xfrm>
            <a:off x="4090182" y="2628486"/>
            <a:ext cx="567552"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sym typeface="+mn-lt"/>
              </a:rPr>
              <a:t>01</a:t>
            </a:r>
            <a:endParaRPr lang="zh-CN" altLang="en-US" sz="2400" dirty="0">
              <a:solidFill>
                <a:schemeClr val="bg1"/>
              </a:solidFill>
              <a:latin typeface="Times New Roman" panose="02020603050405020304" pitchFamily="18" charset="0"/>
              <a:cs typeface="Times New Roman" panose="02020603050405020304" pitchFamily="18" charset="0"/>
              <a:sym typeface="+mn-lt"/>
            </a:endParaRPr>
          </a:p>
        </p:txBody>
      </p:sp>
      <p:sp>
        <p:nvSpPr>
          <p:cNvPr id="17" name="文本框 16">
            <a:extLst>
              <a:ext uri="{FF2B5EF4-FFF2-40B4-BE49-F238E27FC236}">
                <a16:creationId xmlns:a16="http://schemas.microsoft.com/office/drawing/2014/main" id="{34F32AD4-CC8E-4036-B7BA-28AFF14B8991}"/>
              </a:ext>
            </a:extLst>
          </p:cNvPr>
          <p:cNvSpPr txBox="1"/>
          <p:nvPr/>
        </p:nvSpPr>
        <p:spPr>
          <a:xfrm>
            <a:off x="3704876" y="3600173"/>
            <a:ext cx="567552"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sym typeface="+mn-lt"/>
              </a:rPr>
              <a:t>02</a:t>
            </a:r>
            <a:endParaRPr lang="zh-CN" altLang="en-US" sz="2400" dirty="0">
              <a:solidFill>
                <a:schemeClr val="bg1"/>
              </a:solidFill>
              <a:latin typeface="Times New Roman" panose="02020603050405020304" pitchFamily="18" charset="0"/>
              <a:cs typeface="Times New Roman" panose="02020603050405020304" pitchFamily="18" charset="0"/>
              <a:sym typeface="+mn-lt"/>
            </a:endParaRPr>
          </a:p>
        </p:txBody>
      </p:sp>
      <p:sp>
        <p:nvSpPr>
          <p:cNvPr id="18" name="文本框 17">
            <a:extLst>
              <a:ext uri="{FF2B5EF4-FFF2-40B4-BE49-F238E27FC236}">
                <a16:creationId xmlns:a16="http://schemas.microsoft.com/office/drawing/2014/main" id="{DF763097-5920-41A4-BFE1-61EF902E8E93}"/>
              </a:ext>
            </a:extLst>
          </p:cNvPr>
          <p:cNvSpPr txBox="1"/>
          <p:nvPr/>
        </p:nvSpPr>
        <p:spPr>
          <a:xfrm>
            <a:off x="3373811" y="4523123"/>
            <a:ext cx="567552"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sym typeface="+mn-lt"/>
              </a:rPr>
              <a:t>03</a:t>
            </a:r>
            <a:endParaRPr lang="zh-CN" altLang="en-US" sz="2400"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文本框 21">
            <a:extLst>
              <a:ext uri="{FF2B5EF4-FFF2-40B4-BE49-F238E27FC236}">
                <a16:creationId xmlns:a16="http://schemas.microsoft.com/office/drawing/2014/main" id="{A331D060-632B-457F-9409-C756A0FE9554}"/>
              </a:ext>
            </a:extLst>
          </p:cNvPr>
          <p:cNvSpPr txBox="1"/>
          <p:nvPr/>
        </p:nvSpPr>
        <p:spPr>
          <a:xfrm>
            <a:off x="5108036" y="2576514"/>
            <a:ext cx="5642888" cy="584775"/>
          </a:xfrm>
          <a:prstGeom prst="rect">
            <a:avLst/>
          </a:prstGeom>
          <a:noFill/>
        </p:spPr>
        <p:txBody>
          <a:bodyPr wrap="square" rtlCol="0">
            <a:spAutoFit/>
          </a:bodyPr>
          <a:lstStyle/>
          <a:p>
            <a:r>
              <a:rPr lang="zh-CN" altLang="en-US" sz="3200" b="1" dirty="0">
                <a:solidFill>
                  <a:srgbClr val="595959"/>
                </a:solidFill>
                <a:latin typeface="微软雅黑" panose="020B0503020204020204" pitchFamily="34" charset="-122"/>
                <a:ea typeface="微软雅黑" panose="020B0503020204020204" pitchFamily="34" charset="-122"/>
                <a:cs typeface="+mn-ea"/>
                <a:sym typeface="+mn-lt"/>
              </a:rPr>
              <a:t>论文解读</a:t>
            </a:r>
          </a:p>
        </p:txBody>
      </p:sp>
      <p:sp>
        <p:nvSpPr>
          <p:cNvPr id="23" name="文本框 22">
            <a:extLst>
              <a:ext uri="{FF2B5EF4-FFF2-40B4-BE49-F238E27FC236}">
                <a16:creationId xmlns:a16="http://schemas.microsoft.com/office/drawing/2014/main" id="{C202F937-76B3-447D-BCA1-425F9286C89B}"/>
              </a:ext>
            </a:extLst>
          </p:cNvPr>
          <p:cNvSpPr txBox="1"/>
          <p:nvPr/>
        </p:nvSpPr>
        <p:spPr>
          <a:xfrm>
            <a:off x="4745415" y="3491605"/>
            <a:ext cx="5790356" cy="584775"/>
          </a:xfrm>
          <a:prstGeom prst="rect">
            <a:avLst/>
          </a:prstGeom>
          <a:noFill/>
        </p:spPr>
        <p:txBody>
          <a:bodyPr wrap="square" rtlCol="0">
            <a:spAutoFit/>
          </a:bodyPr>
          <a:lstStyle/>
          <a:p>
            <a:r>
              <a:rPr lang="zh-CN" altLang="en-US" sz="3200" b="1" dirty="0">
                <a:solidFill>
                  <a:srgbClr val="595959"/>
                </a:solidFill>
                <a:latin typeface="微软雅黑" panose="020B0503020204020204" pitchFamily="34" charset="-122"/>
                <a:ea typeface="微软雅黑" panose="020B0503020204020204" pitchFamily="34" charset="-122"/>
                <a:cs typeface="+mn-ea"/>
                <a:sym typeface="+mn-lt"/>
              </a:rPr>
              <a:t>实验及其改进</a:t>
            </a:r>
          </a:p>
        </p:txBody>
      </p:sp>
      <p:sp>
        <p:nvSpPr>
          <p:cNvPr id="24" name="文本框 23">
            <a:extLst>
              <a:ext uri="{FF2B5EF4-FFF2-40B4-BE49-F238E27FC236}">
                <a16:creationId xmlns:a16="http://schemas.microsoft.com/office/drawing/2014/main" id="{50E6491A-66AB-45C4-82F8-1F96DCCE4394}"/>
              </a:ext>
            </a:extLst>
          </p:cNvPr>
          <p:cNvSpPr txBox="1"/>
          <p:nvPr/>
        </p:nvSpPr>
        <p:spPr>
          <a:xfrm>
            <a:off x="4405493" y="4475262"/>
            <a:ext cx="1690508" cy="584775"/>
          </a:xfrm>
          <a:prstGeom prst="rect">
            <a:avLst/>
          </a:prstGeom>
          <a:noFill/>
        </p:spPr>
        <p:txBody>
          <a:bodyPr wrap="square" rtlCol="0">
            <a:spAutoFit/>
          </a:bodyPr>
          <a:lstStyle/>
          <a:p>
            <a:r>
              <a:rPr lang="zh-CN" altLang="en-US" sz="3200" b="1" dirty="0">
                <a:solidFill>
                  <a:srgbClr val="595959"/>
                </a:solidFill>
                <a:latin typeface="微软雅黑" panose="020B0503020204020204" pitchFamily="34" charset="-122"/>
                <a:ea typeface="微软雅黑" panose="020B0503020204020204" pitchFamily="34" charset="-122"/>
                <a:cs typeface="+mn-ea"/>
                <a:sym typeface="+mn-lt"/>
              </a:rPr>
              <a:t>总结</a:t>
            </a:r>
          </a:p>
        </p:txBody>
      </p:sp>
      <p:pic>
        <p:nvPicPr>
          <p:cNvPr id="27" name="图片 26">
            <a:extLst>
              <a:ext uri="{FF2B5EF4-FFF2-40B4-BE49-F238E27FC236}">
                <a16:creationId xmlns:a16="http://schemas.microsoft.com/office/drawing/2014/main" id="{C1BBFF07-A3FF-46DF-9668-1ADBB0EF7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33" y="2310753"/>
            <a:ext cx="2018020" cy="2007978"/>
          </a:xfrm>
          <a:prstGeom prst="rect">
            <a:avLst/>
          </a:prstGeom>
        </p:spPr>
      </p:pic>
      <p:sp>
        <p:nvSpPr>
          <p:cNvPr id="28" name="直角三角形 25">
            <a:extLst>
              <a:ext uri="{FF2B5EF4-FFF2-40B4-BE49-F238E27FC236}">
                <a16:creationId xmlns:a16="http://schemas.microsoft.com/office/drawing/2014/main" id="{45F5A914-2CD8-4C2C-A689-E054FB031AD4}"/>
              </a:ext>
            </a:extLst>
          </p:cNvPr>
          <p:cNvSpPr/>
          <p:nvPr/>
        </p:nvSpPr>
        <p:spPr>
          <a:xfrm flipH="1">
            <a:off x="11798131" y="5752911"/>
            <a:ext cx="1117217" cy="1123355"/>
          </a:xfrm>
          <a:custGeom>
            <a:avLst/>
            <a:gdLst>
              <a:gd name="connsiteX0" fmla="*/ 0 w 588579"/>
              <a:gd name="connsiteY0" fmla="*/ 923330 h 923330"/>
              <a:gd name="connsiteX1" fmla="*/ 0 w 588579"/>
              <a:gd name="connsiteY1" fmla="*/ 0 h 923330"/>
              <a:gd name="connsiteX2" fmla="*/ 588579 w 588579"/>
              <a:gd name="connsiteY2" fmla="*/ 923330 h 923330"/>
              <a:gd name="connsiteX3" fmla="*/ 0 w 588579"/>
              <a:gd name="connsiteY3" fmla="*/ 923330 h 923330"/>
              <a:gd name="connsiteX0" fmla="*/ 0 w 588579"/>
              <a:gd name="connsiteY0" fmla="*/ 1109068 h 1109068"/>
              <a:gd name="connsiteX1" fmla="*/ 200025 w 588579"/>
              <a:gd name="connsiteY1" fmla="*/ 0 h 1109068"/>
              <a:gd name="connsiteX2" fmla="*/ 588579 w 588579"/>
              <a:gd name="connsiteY2" fmla="*/ 1109068 h 1109068"/>
              <a:gd name="connsiteX3" fmla="*/ 0 w 588579"/>
              <a:gd name="connsiteY3" fmla="*/ 1109068 h 1109068"/>
              <a:gd name="connsiteX0" fmla="*/ 0 w 1088642"/>
              <a:gd name="connsiteY0" fmla="*/ 1037630 h 1109068"/>
              <a:gd name="connsiteX1" fmla="*/ 700088 w 1088642"/>
              <a:gd name="connsiteY1" fmla="*/ 0 h 1109068"/>
              <a:gd name="connsiteX2" fmla="*/ 1088642 w 1088642"/>
              <a:gd name="connsiteY2" fmla="*/ 1109068 h 1109068"/>
              <a:gd name="connsiteX3" fmla="*/ 0 w 1088642"/>
              <a:gd name="connsiteY3" fmla="*/ 1037630 h 1109068"/>
              <a:gd name="connsiteX0" fmla="*/ 0 w 1088642"/>
              <a:gd name="connsiteY0" fmla="*/ 1080492 h 1109068"/>
              <a:gd name="connsiteX1" fmla="*/ 700088 w 1088642"/>
              <a:gd name="connsiteY1" fmla="*/ 0 h 1109068"/>
              <a:gd name="connsiteX2" fmla="*/ 1088642 w 1088642"/>
              <a:gd name="connsiteY2" fmla="*/ 1109068 h 1109068"/>
              <a:gd name="connsiteX3" fmla="*/ 0 w 1088642"/>
              <a:gd name="connsiteY3" fmla="*/ 1080492 h 1109068"/>
              <a:gd name="connsiteX0" fmla="*/ 0 w 1117217"/>
              <a:gd name="connsiteY0" fmla="*/ 1080492 h 1094780"/>
              <a:gd name="connsiteX1" fmla="*/ 700088 w 1117217"/>
              <a:gd name="connsiteY1" fmla="*/ 0 h 1094780"/>
              <a:gd name="connsiteX2" fmla="*/ 1117217 w 1117217"/>
              <a:gd name="connsiteY2" fmla="*/ 1094780 h 1094780"/>
              <a:gd name="connsiteX3" fmla="*/ 0 w 1117217"/>
              <a:gd name="connsiteY3" fmla="*/ 1080492 h 1094780"/>
              <a:gd name="connsiteX0" fmla="*/ 0 w 1117217"/>
              <a:gd name="connsiteY0" fmla="*/ 1109067 h 1123355"/>
              <a:gd name="connsiteX1" fmla="*/ 728663 w 1117217"/>
              <a:gd name="connsiteY1" fmla="*/ 0 h 1123355"/>
              <a:gd name="connsiteX2" fmla="*/ 1117217 w 1117217"/>
              <a:gd name="connsiteY2" fmla="*/ 1123355 h 1123355"/>
              <a:gd name="connsiteX3" fmla="*/ 0 w 1117217"/>
              <a:gd name="connsiteY3" fmla="*/ 1109067 h 1123355"/>
            </a:gdLst>
            <a:ahLst/>
            <a:cxnLst>
              <a:cxn ang="0">
                <a:pos x="connsiteX0" y="connsiteY0"/>
              </a:cxn>
              <a:cxn ang="0">
                <a:pos x="connsiteX1" y="connsiteY1"/>
              </a:cxn>
              <a:cxn ang="0">
                <a:pos x="connsiteX2" y="connsiteY2"/>
              </a:cxn>
              <a:cxn ang="0">
                <a:pos x="connsiteX3" y="connsiteY3"/>
              </a:cxn>
            </a:cxnLst>
            <a:rect l="l" t="t" r="r" b="b"/>
            <a:pathLst>
              <a:path w="1117217" h="1123355">
                <a:moveTo>
                  <a:pt x="0" y="1109067"/>
                </a:moveTo>
                <a:lnTo>
                  <a:pt x="728663" y="0"/>
                </a:lnTo>
                <a:lnTo>
                  <a:pt x="1117217" y="1123355"/>
                </a:lnTo>
                <a:lnTo>
                  <a:pt x="0" y="1109067"/>
                </a:lnTo>
                <a:close/>
              </a:path>
            </a:pathLst>
          </a:custGeom>
          <a:solidFill>
            <a:srgbClr val="00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489706292"/>
      </p:ext>
    </p:extLst>
  </p:cSld>
  <p:clrMapOvr>
    <a:masterClrMapping/>
  </p:clrMapOvr>
  <mc:AlternateContent xmlns:mc="http://schemas.openxmlformats.org/markup-compatibility/2006" xmlns:p14="http://schemas.microsoft.com/office/powerpoint/2010/main">
    <mc:Choice Requires="p14">
      <p:transition spd="slow" p14:dur="2000" advTm="8734"/>
    </mc:Choice>
    <mc:Fallback xmlns="">
      <p:transition spd="slow" advTm="873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4000500"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3.</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总结及未来工作</a:t>
            </a:r>
          </a:p>
        </p:txBody>
      </p:sp>
      <p:sp>
        <p:nvSpPr>
          <p:cNvPr id="6" name="文本框 5">
            <a:extLst>
              <a:ext uri="{FF2B5EF4-FFF2-40B4-BE49-F238E27FC236}">
                <a16:creationId xmlns:a16="http://schemas.microsoft.com/office/drawing/2014/main" id="{69854C21-F0A6-DDA3-B4E5-6424B9CFE4D9}"/>
              </a:ext>
            </a:extLst>
          </p:cNvPr>
          <p:cNvSpPr txBox="1"/>
          <p:nvPr/>
        </p:nvSpPr>
        <p:spPr>
          <a:xfrm>
            <a:off x="215900" y="1561773"/>
            <a:ext cx="11880850" cy="2657138"/>
          </a:xfrm>
          <a:prstGeom prst="rect">
            <a:avLst/>
          </a:prstGeom>
          <a:noFill/>
        </p:spPr>
        <p:txBody>
          <a:bodyPr wrap="square">
            <a:spAutoFit/>
          </a:bodyPr>
          <a:lstStyle/>
          <a:p>
            <a:pPr marL="285750" indent="-285750" algn="just">
              <a:lnSpc>
                <a:spcPts val="2000"/>
              </a:lnSpc>
              <a:spcBef>
                <a:spcPts val="1200"/>
              </a:spcBef>
              <a:buFont typeface="Arial" panose="020B0604020202020204" pitchFamily="34" charset="0"/>
              <a:buChar cha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由于动漫和照片的分布是不同的，动漫超分辨率也是一个需要解决的问题</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在使用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SRGAN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解决动漫超级分辨率的问题时，修改了</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生成器的</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损失函数、不同的超参数，并删除了预训练模型的输入。</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解决方案在这个问题上总体上优于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SRGAN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，训练时间更短，结果更好。</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000"/>
              </a:lnSpc>
              <a:spcBef>
                <a:spcPts val="1200"/>
              </a:spcBef>
              <a:buFont typeface="Arial" panose="020B0604020202020204" pitchFamily="34" charset="0"/>
              <a:buChar cha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之后的工作中，探索和应用更多的</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GAN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a:t>
            </a:r>
            <a:r>
              <a:rPr lang="zh-CN" altLang="zh-CN" kern="100">
                <a:latin typeface="Times New Roman" panose="02020603050405020304" pitchFamily="18" charset="0"/>
                <a:ea typeface="宋体" panose="02010600030101010101" pitchFamily="2" charset="-122"/>
                <a:cs typeface="Times New Roman" panose="02020603050405020304" pitchFamily="18" charset="0"/>
              </a:rPr>
              <a:t>来改善</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单幅</a:t>
            </a:r>
            <a:r>
              <a:rPr lang="zh-CN" altLang="zh-CN" kern="100">
                <a:latin typeface="Times New Roman" panose="02020603050405020304" pitchFamily="18" charset="0"/>
                <a:ea typeface="宋体" panose="02010600030101010101" pitchFamily="2" charset="-122"/>
                <a:cs typeface="Times New Roman" panose="02020603050405020304" pitchFamily="18" charset="0"/>
              </a:rPr>
              <a:t>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漫图像的结果，同时利用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RNN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的优势来处理动漫视频。</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ts val="2000"/>
              </a:lnSpc>
              <a:spcBef>
                <a:spcPts val="1200"/>
              </a:spcBef>
              <a:spcAft>
                <a:spcPts val="0"/>
              </a:spcAft>
              <a:buFont typeface="Wingdings" panose="05000000000000000000" pitchFamily="2" charset="2"/>
              <a:buChar char=""/>
            </a:pPr>
            <a:endParaRPr lang="zh-CN" altLang="zh-CN" dirty="0">
              <a:latin typeface="Times New Roman" panose="02020603050405020304" pitchFamily="18" charset="0"/>
              <a:ea typeface="宋体" panose="02010600030101010101" pitchFamily="2" charset="-122"/>
            </a:endParaRPr>
          </a:p>
          <a:p>
            <a:pPr marL="285750" indent="-285750" algn="just">
              <a:lnSpc>
                <a:spcPts val="2000"/>
              </a:lnSpc>
              <a:spcBef>
                <a:spcPts val="1200"/>
              </a:spcBef>
              <a:buFont typeface="Arial" panose="020B0604020202020204" pitchFamily="34" charset="0"/>
              <a:buChar char="•"/>
            </a:pP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2155577"/>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056B6F-5EF5-FF70-EC9A-664A69225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04212"/>
          </a:xfrm>
          <a:prstGeom prst="rect">
            <a:avLst/>
          </a:prstGeom>
        </p:spPr>
      </p:pic>
      <p:sp>
        <p:nvSpPr>
          <p:cNvPr id="4" name="矩形 3">
            <a:extLst>
              <a:ext uri="{FF2B5EF4-FFF2-40B4-BE49-F238E27FC236}">
                <a16:creationId xmlns:a16="http://schemas.microsoft.com/office/drawing/2014/main" id="{3CF24912-570B-4CAF-83A3-3EBAF6CE73D3}"/>
              </a:ext>
            </a:extLst>
          </p:cNvPr>
          <p:cNvSpPr/>
          <p:nvPr/>
        </p:nvSpPr>
        <p:spPr>
          <a:xfrm>
            <a:off x="0" y="0"/>
            <a:ext cx="12192000" cy="6858000"/>
          </a:xfrm>
          <a:prstGeom prst="rect">
            <a:avLst/>
          </a:prstGeom>
          <a:solidFill>
            <a:srgbClr val="00697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a:extLst>
              <a:ext uri="{FF2B5EF4-FFF2-40B4-BE49-F238E27FC236}">
                <a16:creationId xmlns:a16="http://schemas.microsoft.com/office/drawing/2014/main" id="{76348C1C-96D6-444E-81E6-B207C6F3B04D}"/>
              </a:ext>
            </a:extLst>
          </p:cNvPr>
          <p:cNvGrpSpPr/>
          <p:nvPr/>
        </p:nvGrpSpPr>
        <p:grpSpPr>
          <a:xfrm>
            <a:off x="3579277" y="3447199"/>
            <a:ext cx="5202110" cy="1139338"/>
            <a:chOff x="3815253" y="3111615"/>
            <a:chExt cx="5202110" cy="1139338"/>
          </a:xfrm>
        </p:grpSpPr>
        <p:sp>
          <p:nvSpPr>
            <p:cNvPr id="5" name="文本框 4">
              <a:extLst>
                <a:ext uri="{FF2B5EF4-FFF2-40B4-BE49-F238E27FC236}">
                  <a16:creationId xmlns:a16="http://schemas.microsoft.com/office/drawing/2014/main" id="{82CA1ABD-7896-4DB1-BA2E-E2D04FEF9290}"/>
                </a:ext>
              </a:extLst>
            </p:cNvPr>
            <p:cNvSpPr txBox="1"/>
            <p:nvPr/>
          </p:nvSpPr>
          <p:spPr>
            <a:xfrm>
              <a:off x="4169240" y="3145220"/>
              <a:ext cx="4848123" cy="923330"/>
            </a:xfrm>
            <a:prstGeom prst="rect">
              <a:avLst/>
            </a:prstGeom>
            <a:noFill/>
          </p:spPr>
          <p:txBody>
            <a:bodyPr wrap="square" rtlCol="0">
              <a:spAutoFit/>
            </a:bodyPr>
            <a:lstStyle/>
            <a:p>
              <a:pPr algn="dist"/>
              <a:r>
                <a:rPr lang="zh-CN" altLang="en-US" sz="5400" dirty="0">
                  <a:solidFill>
                    <a:schemeClr val="bg1"/>
                  </a:solidFill>
                  <a:latin typeface="微软雅黑" panose="020B0503020204020204" pitchFamily="34" charset="-122"/>
                  <a:ea typeface="微软雅黑" panose="020B0503020204020204" pitchFamily="34" charset="-122"/>
                  <a:cs typeface="+mn-ea"/>
                  <a:sym typeface="+mn-lt"/>
                </a:rPr>
                <a:t>谢谢！ </a:t>
              </a:r>
            </a:p>
          </p:txBody>
        </p:sp>
        <p:cxnSp>
          <p:nvCxnSpPr>
            <p:cNvPr id="10" name="直接连接符 9">
              <a:extLst>
                <a:ext uri="{FF2B5EF4-FFF2-40B4-BE49-F238E27FC236}">
                  <a16:creationId xmlns:a16="http://schemas.microsoft.com/office/drawing/2014/main" id="{BFB80FC1-914A-4A18-AD3A-AF864CF1BC61}"/>
                </a:ext>
              </a:extLst>
            </p:cNvPr>
            <p:cNvCxnSpPr/>
            <p:nvPr/>
          </p:nvCxnSpPr>
          <p:spPr>
            <a:xfrm>
              <a:off x="3815253" y="3111615"/>
              <a:ext cx="5044963" cy="0"/>
            </a:xfrm>
            <a:prstGeom prst="line">
              <a:avLst/>
            </a:prstGeom>
            <a:ln>
              <a:solidFill>
                <a:schemeClr val="bg1">
                  <a:alpha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3EE611A-BE9B-44FB-9A5C-3DA7073B5292}"/>
                </a:ext>
              </a:extLst>
            </p:cNvPr>
            <p:cNvCxnSpPr/>
            <p:nvPr/>
          </p:nvCxnSpPr>
          <p:spPr>
            <a:xfrm>
              <a:off x="3831019" y="4250953"/>
              <a:ext cx="5044963" cy="0"/>
            </a:xfrm>
            <a:prstGeom prst="line">
              <a:avLst/>
            </a:prstGeom>
            <a:ln>
              <a:solidFill>
                <a:schemeClr val="bg1">
                  <a:alpha val="4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6" name="图片 25" descr="2">
            <a:extLst>
              <a:ext uri="{FF2B5EF4-FFF2-40B4-BE49-F238E27FC236}">
                <a16:creationId xmlns:a16="http://schemas.microsoft.com/office/drawing/2014/main" id="{60CFD606-176D-480A-B702-4B3AA41B4301}"/>
              </a:ext>
            </a:extLst>
          </p:cNvPr>
          <p:cNvPicPr>
            <a:picLocks noChangeAspect="1"/>
          </p:cNvPicPr>
          <p:nvPr/>
        </p:nvPicPr>
        <p:blipFill>
          <a:blip r:embed="rId4">
            <a:lum bright="100000" contrast="-100000"/>
          </a:blip>
          <a:srcRect/>
          <a:stretch>
            <a:fillRect/>
          </a:stretch>
        </p:blipFill>
        <p:spPr>
          <a:xfrm>
            <a:off x="7773968" y="2840058"/>
            <a:ext cx="875236" cy="596361"/>
          </a:xfrm>
          <a:custGeom>
            <a:avLst/>
            <a:gdLst>
              <a:gd name="connsiteX0" fmla="*/ 145265 w 875236"/>
              <a:gd name="connsiteY0" fmla="*/ 0 h 596361"/>
              <a:gd name="connsiteX1" fmla="*/ 725836 w 875236"/>
              <a:gd name="connsiteY1" fmla="*/ 0 h 596361"/>
              <a:gd name="connsiteX2" fmla="*/ 725836 w 875236"/>
              <a:gd name="connsiteY2" fmla="*/ 235456 h 596361"/>
              <a:gd name="connsiteX3" fmla="*/ 875236 w 875236"/>
              <a:gd name="connsiteY3" fmla="*/ 235456 h 596361"/>
              <a:gd name="connsiteX4" fmla="*/ 875236 w 875236"/>
              <a:gd name="connsiteY4" fmla="*/ 596361 h 596361"/>
              <a:gd name="connsiteX5" fmla="*/ 0 w 875236"/>
              <a:gd name="connsiteY5" fmla="*/ 596361 h 596361"/>
              <a:gd name="connsiteX6" fmla="*/ 0 w 875236"/>
              <a:gd name="connsiteY6" fmla="*/ 162885 h 596361"/>
              <a:gd name="connsiteX7" fmla="*/ 145265 w 875236"/>
              <a:gd name="connsiteY7" fmla="*/ 162885 h 59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236" h="596361">
                <a:moveTo>
                  <a:pt x="145265" y="0"/>
                </a:moveTo>
                <a:lnTo>
                  <a:pt x="725836" y="0"/>
                </a:lnTo>
                <a:lnTo>
                  <a:pt x="725836" y="235456"/>
                </a:lnTo>
                <a:lnTo>
                  <a:pt x="875236" y="235456"/>
                </a:lnTo>
                <a:lnTo>
                  <a:pt x="875236" y="596361"/>
                </a:lnTo>
                <a:lnTo>
                  <a:pt x="0" y="596361"/>
                </a:lnTo>
                <a:lnTo>
                  <a:pt x="0" y="162885"/>
                </a:lnTo>
                <a:lnTo>
                  <a:pt x="145265" y="162885"/>
                </a:lnTo>
                <a:close/>
              </a:path>
            </a:pathLst>
          </a:custGeom>
        </p:spPr>
      </p:pic>
    </p:spTree>
    <p:extLst>
      <p:ext uri="{BB962C8B-B14F-4D97-AF65-F5344CB8AC3E}">
        <p14:creationId xmlns:p14="http://schemas.microsoft.com/office/powerpoint/2010/main" val="252707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2C5AC35-630E-4BB1-B247-747121ADE407}"/>
              </a:ext>
            </a:extLst>
          </p:cNvPr>
          <p:cNvSpPr txBox="1"/>
          <p:nvPr/>
        </p:nvSpPr>
        <p:spPr>
          <a:xfrm>
            <a:off x="4276269" y="4112819"/>
            <a:ext cx="1991181" cy="400110"/>
          </a:xfrm>
          <a:prstGeom prst="rect">
            <a:avLst/>
          </a:prstGeom>
          <a:noFill/>
        </p:spPr>
        <p:txBody>
          <a:bodyPr wrap="square" rtlCol="0">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sym typeface="+mn-lt"/>
              </a:rPr>
              <a:t>传统方法</a:t>
            </a:r>
          </a:p>
        </p:txBody>
      </p:sp>
      <p:grpSp>
        <p:nvGrpSpPr>
          <p:cNvPr id="19" name="组合 18">
            <a:extLst>
              <a:ext uri="{FF2B5EF4-FFF2-40B4-BE49-F238E27FC236}">
                <a16:creationId xmlns:a16="http://schemas.microsoft.com/office/drawing/2014/main" id="{597AB3E1-6FF8-4C35-AD5A-4C444F9DAA6E}"/>
              </a:ext>
            </a:extLst>
          </p:cNvPr>
          <p:cNvGrpSpPr/>
          <p:nvPr/>
        </p:nvGrpSpPr>
        <p:grpSpPr>
          <a:xfrm>
            <a:off x="1" y="1935604"/>
            <a:ext cx="12192000" cy="2009832"/>
            <a:chOff x="1" y="2435684"/>
            <a:chExt cx="12192000" cy="2009832"/>
          </a:xfrm>
          <a:effectLst>
            <a:outerShdw blurRad="50800" dist="38100" dir="2700000" algn="tl" rotWithShape="0">
              <a:prstClr val="black">
                <a:alpha val="40000"/>
              </a:prstClr>
            </a:outerShdw>
          </a:effectLst>
        </p:grpSpPr>
        <p:sp>
          <p:nvSpPr>
            <p:cNvPr id="2" name="矩形 1">
              <a:extLst>
                <a:ext uri="{FF2B5EF4-FFF2-40B4-BE49-F238E27FC236}">
                  <a16:creationId xmlns:a16="http://schemas.microsoft.com/office/drawing/2014/main" id="{6D20273F-0A77-4D88-AEA6-367F0AA09500}"/>
                </a:ext>
              </a:extLst>
            </p:cNvPr>
            <p:cNvSpPr/>
            <p:nvPr/>
          </p:nvSpPr>
          <p:spPr>
            <a:xfrm>
              <a:off x="1" y="2435684"/>
              <a:ext cx="12192000" cy="2009832"/>
            </a:xfrm>
            <a:prstGeom prst="rect">
              <a:avLst/>
            </a:prstGeom>
            <a:solidFill>
              <a:srgbClr val="00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8C6BCF5F-1673-4AAB-8A4C-FE0FEEE42C7D}"/>
                </a:ext>
              </a:extLst>
            </p:cNvPr>
            <p:cNvSpPr txBox="1"/>
            <p:nvPr/>
          </p:nvSpPr>
          <p:spPr>
            <a:xfrm>
              <a:off x="4886501" y="2988402"/>
              <a:ext cx="315894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论文解读</a:t>
              </a:r>
            </a:p>
          </p:txBody>
        </p:sp>
        <p:grpSp>
          <p:nvGrpSpPr>
            <p:cNvPr id="16" name="组合 15">
              <a:extLst>
                <a:ext uri="{FF2B5EF4-FFF2-40B4-BE49-F238E27FC236}">
                  <a16:creationId xmlns:a16="http://schemas.microsoft.com/office/drawing/2014/main" id="{31293041-1F95-4CEF-95BA-1DFFCC0C2F76}"/>
                </a:ext>
              </a:extLst>
            </p:cNvPr>
            <p:cNvGrpSpPr/>
            <p:nvPr/>
          </p:nvGrpSpPr>
          <p:grpSpPr>
            <a:xfrm>
              <a:off x="2527081" y="2686957"/>
              <a:ext cx="1387002" cy="1380100"/>
              <a:chOff x="-2084780" y="2183582"/>
              <a:chExt cx="2018020" cy="2007978"/>
            </a:xfrm>
          </p:grpSpPr>
          <p:sp>
            <p:nvSpPr>
              <p:cNvPr id="3" name="文本框 2">
                <a:extLst>
                  <a:ext uri="{FF2B5EF4-FFF2-40B4-BE49-F238E27FC236}">
                    <a16:creationId xmlns:a16="http://schemas.microsoft.com/office/drawing/2014/main" id="{6E114844-B20B-4D55-8BB6-47A84BA563D1}"/>
                  </a:ext>
                </a:extLst>
              </p:cNvPr>
              <p:cNvSpPr txBox="1"/>
              <p:nvPr/>
            </p:nvSpPr>
            <p:spPr>
              <a:xfrm>
                <a:off x="-1576799" y="2744355"/>
                <a:ext cx="1506775" cy="940380"/>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sym typeface="+mn-lt"/>
                  </a:rPr>
                  <a:t>01</a:t>
                </a:r>
                <a:endParaRPr lang="zh-CN" altLang="en-US" sz="3600" b="1" dirty="0">
                  <a:solidFill>
                    <a:schemeClr val="bg1"/>
                  </a:solidFill>
                  <a:latin typeface="Times New Roman" panose="02020603050405020304" pitchFamily="18" charset="0"/>
                  <a:cs typeface="Times New Roman" panose="02020603050405020304" pitchFamily="18" charset="0"/>
                  <a:sym typeface="+mn-lt"/>
                </a:endParaRPr>
              </a:p>
            </p:txBody>
          </p:sp>
          <p:pic>
            <p:nvPicPr>
              <p:cNvPr id="22" name="图片 21">
                <a:extLst>
                  <a:ext uri="{FF2B5EF4-FFF2-40B4-BE49-F238E27FC236}">
                    <a16:creationId xmlns:a16="http://schemas.microsoft.com/office/drawing/2014/main" id="{C2A69F82-93F3-4098-9373-A4884C8666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84780" y="2183582"/>
                <a:ext cx="2018020" cy="2007978"/>
              </a:xfrm>
              <a:custGeom>
                <a:avLst/>
                <a:gdLst>
                  <a:gd name="connsiteX0" fmla="*/ 1009010 w 2018020"/>
                  <a:gd name="connsiteY0" fmla="*/ 410382 h 2007978"/>
                  <a:gd name="connsiteX1" fmla="*/ 418460 w 2018020"/>
                  <a:gd name="connsiteY1" fmla="*/ 1000932 h 2007978"/>
                  <a:gd name="connsiteX2" fmla="*/ 1009010 w 2018020"/>
                  <a:gd name="connsiteY2" fmla="*/ 1591482 h 2007978"/>
                  <a:gd name="connsiteX3" fmla="*/ 1599560 w 2018020"/>
                  <a:gd name="connsiteY3" fmla="*/ 1000932 h 2007978"/>
                  <a:gd name="connsiteX4" fmla="*/ 1009010 w 2018020"/>
                  <a:gd name="connsiteY4" fmla="*/ 410382 h 2007978"/>
                  <a:gd name="connsiteX5" fmla="*/ 0 w 2018020"/>
                  <a:gd name="connsiteY5" fmla="*/ 0 h 2007978"/>
                  <a:gd name="connsiteX6" fmla="*/ 2018020 w 2018020"/>
                  <a:gd name="connsiteY6" fmla="*/ 0 h 2007978"/>
                  <a:gd name="connsiteX7" fmla="*/ 2018020 w 2018020"/>
                  <a:gd name="connsiteY7" fmla="*/ 2007978 h 2007978"/>
                  <a:gd name="connsiteX8" fmla="*/ 0 w 2018020"/>
                  <a:gd name="connsiteY8" fmla="*/ 2007978 h 200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020" h="2007978">
                    <a:moveTo>
                      <a:pt x="1009010" y="410382"/>
                    </a:moveTo>
                    <a:cubicBezTo>
                      <a:pt x="682858" y="410382"/>
                      <a:pt x="418460" y="674780"/>
                      <a:pt x="418460" y="1000932"/>
                    </a:cubicBezTo>
                    <a:cubicBezTo>
                      <a:pt x="418460" y="1327084"/>
                      <a:pt x="682858" y="1591482"/>
                      <a:pt x="1009010" y="1591482"/>
                    </a:cubicBezTo>
                    <a:cubicBezTo>
                      <a:pt x="1335162" y="1591482"/>
                      <a:pt x="1599560" y="1327084"/>
                      <a:pt x="1599560" y="1000932"/>
                    </a:cubicBezTo>
                    <a:cubicBezTo>
                      <a:pt x="1599560" y="674780"/>
                      <a:pt x="1335162" y="410382"/>
                      <a:pt x="1009010" y="410382"/>
                    </a:cubicBezTo>
                    <a:close/>
                    <a:moveTo>
                      <a:pt x="0" y="0"/>
                    </a:moveTo>
                    <a:lnTo>
                      <a:pt x="2018020" y="0"/>
                    </a:lnTo>
                    <a:lnTo>
                      <a:pt x="2018020" y="2007978"/>
                    </a:lnTo>
                    <a:lnTo>
                      <a:pt x="0" y="2007978"/>
                    </a:lnTo>
                    <a:close/>
                  </a:path>
                </a:pathLst>
              </a:custGeom>
            </p:spPr>
          </p:pic>
        </p:gr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C89D241-CA34-4CB0-8833-C369F8468333}"/>
                  </a:ext>
                </a:extLst>
              </p:cNvPr>
              <p:cNvSpPr txBox="1"/>
              <p:nvPr/>
            </p:nvSpPr>
            <p:spPr>
              <a:xfrm>
                <a:off x="3780137" y="4082042"/>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27" name="文本框 26">
                <a:extLst>
                  <a:ext uri="{FF2B5EF4-FFF2-40B4-BE49-F238E27FC236}">
                    <a16:creationId xmlns:a16="http://schemas.microsoft.com/office/drawing/2014/main" id="{7C89D241-CA34-4CB0-8833-C369F8468333}"/>
                  </a:ext>
                </a:extLst>
              </p:cNvPr>
              <p:cNvSpPr txBox="1">
                <a:spLocks noRot="1" noChangeAspect="1" noMove="1" noResize="1" noEditPoints="1" noAdjustHandles="1" noChangeArrowheads="1" noChangeShapeType="1" noTextEdit="1"/>
              </p:cNvSpPr>
              <p:nvPr/>
            </p:nvSpPr>
            <p:spPr>
              <a:xfrm>
                <a:off x="3780137" y="4082042"/>
                <a:ext cx="263406" cy="461665"/>
              </a:xfrm>
              <a:prstGeom prst="rect">
                <a:avLst/>
              </a:prstGeom>
              <a:blipFill>
                <a:blip r:embed="rId4"/>
                <a:stretch>
                  <a:fillRect l="-9302" r="-860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B581E-CB80-011D-5196-8E0F72381D6C}"/>
                  </a:ext>
                </a:extLst>
              </p:cNvPr>
              <p:cNvSpPr txBox="1"/>
              <p:nvPr/>
            </p:nvSpPr>
            <p:spPr>
              <a:xfrm>
                <a:off x="7717540" y="4082043"/>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5" name="文本框 4">
                <a:extLst>
                  <a:ext uri="{FF2B5EF4-FFF2-40B4-BE49-F238E27FC236}">
                    <a16:creationId xmlns:a16="http://schemas.microsoft.com/office/drawing/2014/main" id="{9D6B581E-CB80-011D-5196-8E0F72381D6C}"/>
                  </a:ext>
                </a:extLst>
              </p:cNvPr>
              <p:cNvSpPr txBox="1">
                <a:spLocks noRot="1" noChangeAspect="1" noMove="1" noResize="1" noEditPoints="1" noAdjustHandles="1" noChangeArrowheads="1" noChangeShapeType="1" noTextEdit="1"/>
              </p:cNvSpPr>
              <p:nvPr/>
            </p:nvSpPr>
            <p:spPr>
              <a:xfrm>
                <a:off x="7717540" y="4082043"/>
                <a:ext cx="263406" cy="461665"/>
              </a:xfrm>
              <a:prstGeom prst="rect">
                <a:avLst/>
              </a:prstGeom>
              <a:blipFill>
                <a:blip r:embed="rId6"/>
                <a:stretch>
                  <a:fillRect l="-9302" r="-8372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9418D09-1187-6230-703C-D0680E98918B}"/>
              </a:ext>
            </a:extLst>
          </p:cNvPr>
          <p:cNvSpPr txBox="1"/>
          <p:nvPr/>
        </p:nvSpPr>
        <p:spPr>
          <a:xfrm>
            <a:off x="8108106" y="4082043"/>
            <a:ext cx="1842718" cy="400110"/>
          </a:xfrm>
          <a:prstGeom prst="rect">
            <a:avLst/>
          </a:prstGeom>
          <a:noFill/>
        </p:spPr>
        <p:txBody>
          <a:bodyPr wrap="square" rtlCol="0">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sym typeface="+mn-lt"/>
              </a:rPr>
              <a:t>作者工作</a:t>
            </a:r>
          </a:p>
        </p:txBody>
      </p:sp>
    </p:spTree>
    <p:extLst>
      <p:ext uri="{BB962C8B-B14F-4D97-AF65-F5344CB8AC3E}">
        <p14:creationId xmlns:p14="http://schemas.microsoft.com/office/powerpoint/2010/main" val="2916786175"/>
      </p:ext>
    </p:extLst>
  </p:cSld>
  <p:clrMapOvr>
    <a:masterClrMapping/>
  </p:clrMapOvr>
  <mc:AlternateContent xmlns:mc="http://schemas.openxmlformats.org/markup-compatibility/2006" xmlns:p14="http://schemas.microsoft.com/office/powerpoint/2010/main">
    <mc:Choice Requires="p14">
      <p:transition spd="slow" p14:dur="2000" advTm="9833"/>
    </mc:Choice>
    <mc:Fallback xmlns="">
      <p:transition spd="slow" advTm="98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传统方法</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342900" y="1359495"/>
            <a:ext cx="4044950" cy="446276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图像超分辨率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给定一个低分辨率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Low Resolution, LR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图像，试图恢复或估计其高分辨率</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High Resolution, HR</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被称为单图像超分辨率</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Super Resolution, SR</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传统</a:t>
            </a:r>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插值的方法，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双线性插值（</a:t>
            </a:r>
            <a:r>
              <a:rPr lang="en-US" altLang="zh-CN" sz="1800" dirty="0">
                <a:effectLst/>
                <a:latin typeface="Times New Roman" panose="02020603050405020304" pitchFamily="18" charset="0"/>
                <a:ea typeface="宋体" panose="02010600030101010101" pitchFamily="2" charset="-122"/>
              </a:rPr>
              <a:t>Bilinear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）、双立方插值（</a:t>
            </a:r>
            <a:r>
              <a:rPr lang="en-US" altLang="zh-CN" sz="1800" dirty="0">
                <a:effectLst/>
                <a:latin typeface="Times New Roman" panose="02020603050405020304" pitchFamily="18" charset="0"/>
                <a:ea typeface="宋体" panose="02010600030101010101" pitchFamily="2" charset="-122"/>
              </a:rPr>
              <a:t>bicubic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rPr>
              <a:t>基于</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的</a:t>
            </a:r>
            <a:r>
              <a:rPr lang="en-US" altLang="zh-CN" dirty="0">
                <a:latin typeface="Times New Roman" panose="02020603050405020304" pitchFamily="18" charset="0"/>
                <a:ea typeface="宋体" panose="02010600030101010101" pitchFamily="2" charset="-122"/>
              </a:rPr>
              <a:t>SRCNN</a:t>
            </a:r>
            <a:r>
              <a:rPr lang="zh-CN" altLang="en-US" dirty="0">
                <a:effectLst/>
                <a:latin typeface="Times New Roman" panose="02020603050405020304" pitchFamily="18" charset="0"/>
                <a:ea typeface="宋体" panose="02010600030101010101" pitchFamily="2" charset="-122"/>
              </a:rPr>
              <a:t>模型</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9" name="AutoShape 2" descr="图像处理中的“黑科技” —— 超分辨率重建- 知乎">
            <a:extLst>
              <a:ext uri="{FF2B5EF4-FFF2-40B4-BE49-F238E27FC236}">
                <a16:creationId xmlns:a16="http://schemas.microsoft.com/office/drawing/2014/main" id="{8E8A5F7C-167A-80F8-88D0-55CF901F3E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5" name="图片 64">
            <a:extLst>
              <a:ext uri="{FF2B5EF4-FFF2-40B4-BE49-F238E27FC236}">
                <a16:creationId xmlns:a16="http://schemas.microsoft.com/office/drawing/2014/main" id="{8CF10FB8-A818-9D94-4FE5-CDE473616B8C}"/>
              </a:ext>
            </a:extLst>
          </p:cNvPr>
          <p:cNvPicPr>
            <a:picLocks noChangeAspect="1"/>
          </p:cNvPicPr>
          <p:nvPr/>
        </p:nvPicPr>
        <p:blipFill>
          <a:blip r:embed="rId4"/>
          <a:stretch>
            <a:fillRect/>
          </a:stretch>
        </p:blipFill>
        <p:spPr>
          <a:xfrm>
            <a:off x="5950965" y="4284566"/>
            <a:ext cx="4613152" cy="2122583"/>
          </a:xfrm>
          <a:prstGeom prst="rect">
            <a:avLst/>
          </a:prstGeom>
        </p:spPr>
      </p:pic>
      <p:pic>
        <p:nvPicPr>
          <p:cNvPr id="66" name="图片 65">
            <a:extLst>
              <a:ext uri="{FF2B5EF4-FFF2-40B4-BE49-F238E27FC236}">
                <a16:creationId xmlns:a16="http://schemas.microsoft.com/office/drawing/2014/main" id="{62B08E40-8175-FC63-BCFB-F084FC84C559}"/>
              </a:ext>
            </a:extLst>
          </p:cNvPr>
          <p:cNvPicPr>
            <a:picLocks noChangeAspect="1"/>
          </p:cNvPicPr>
          <p:nvPr/>
        </p:nvPicPr>
        <p:blipFill>
          <a:blip r:embed="rId5"/>
          <a:stretch>
            <a:fillRect/>
          </a:stretch>
        </p:blipFill>
        <p:spPr>
          <a:xfrm>
            <a:off x="4927600" y="870142"/>
            <a:ext cx="6659883" cy="3270870"/>
          </a:xfrm>
          <a:prstGeom prst="rect">
            <a:avLst/>
          </a:prstGeom>
        </p:spPr>
      </p:pic>
    </p:spTree>
    <p:extLst>
      <p:ext uri="{BB962C8B-B14F-4D97-AF65-F5344CB8AC3E}">
        <p14:creationId xmlns:p14="http://schemas.microsoft.com/office/powerpoint/2010/main" val="925056431"/>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1.1</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传统方法</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280AD13-A044-6FB4-89A6-04B3600E8882}"/>
                  </a:ext>
                </a:extLst>
              </p:cNvPr>
              <p:cNvSpPr txBox="1"/>
              <p:nvPr/>
            </p:nvSpPr>
            <p:spPr>
              <a:xfrm>
                <a:off x="263525" y="984845"/>
                <a:ext cx="11664950" cy="66273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传统的</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LOSS</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的损失函数一般都采用均方误差（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Mean squared error, MSE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即构建出来的超分图像与真实超分图像</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逐像素差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的平方：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存在一个问题：虽然最小化</a:t>
                </a:r>
                <a:r>
                  <a:rPr lang="en-US" altLang="zh-CN" sz="1800" dirty="0">
                    <a:effectLst/>
                    <a:latin typeface="Times New Roman" panose="02020603050405020304" pitchFamily="18" charset="0"/>
                    <a:ea typeface="宋体" panose="02010600030101010101" pitchFamily="2" charset="-122"/>
                  </a:rPr>
                  <a:t>MSE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能够使得峰值信噪比（</a:t>
                </a:r>
                <a:r>
                  <a:rPr lang="en-US" altLang="zh-CN" sz="1800" dirty="0">
                    <a:effectLst/>
                    <a:latin typeface="Times New Roman" panose="02020603050405020304" pitchFamily="18" charset="0"/>
                    <a:ea typeface="宋体" panose="02010600030101010101" pitchFamily="2" charset="-122"/>
                  </a:rPr>
                  <a:t>Peak signal-to-noise ratio, PSNR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）最大化，由于</a:t>
                </a:r>
                <a:r>
                  <a:rPr lang="en-US" altLang="zh-CN" sz="1800" dirty="0">
                    <a:effectLst/>
                    <a:latin typeface="Times New Roman" panose="02020603050405020304" pitchFamily="18" charset="0"/>
                    <a:ea typeface="宋体" panose="02010600030101010101" pitchFamily="2" charset="-122"/>
                  </a:rPr>
                  <a:t>PSNR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是基于像素级图像（</a:t>
                </a:r>
                <a:r>
                  <a:rPr lang="en-US" altLang="zh-CN" sz="1800" dirty="0">
                    <a:effectLst/>
                    <a:latin typeface="Times New Roman" panose="02020603050405020304" pitchFamily="18" charset="0"/>
                    <a:ea typeface="宋体" panose="02010600030101010101" pitchFamily="2" charset="-122"/>
                  </a:rPr>
                  <a:t>pixel-wise image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）的差异来定义的</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因此最高的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PSNR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不一定能反映人感官上最好的结果，过于平滑会使得图像内部物体的边缘看起来模糊</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𝑃𝑆𝑁𝑅</m:t>
                      </m:r>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=10⋅</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𝑀𝐴</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𝑀𝑆𝐸</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𝑀𝐴</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sub>
                          </m:sSub>
                        </m:num>
                        <m:den>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𝑀𝑆𝐸</m:t>
                              </m:r>
                            </m:e>
                          </m:rad>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问题本身就是一个不适定问题（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ill posed problem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），因为对于一个给定的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图像来说，存在多种对应的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图像，使得评估一个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方法变得困难和模糊。</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若一个数学物理定解问题的解存在、唯一并且稳定，则称该问题是适定的（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well posed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B280AD13-A044-6FB4-89A6-04B3600E8882}"/>
                  </a:ext>
                </a:extLst>
              </p:cNvPr>
              <p:cNvSpPr txBox="1">
                <a:spLocks noRot="1" noChangeAspect="1" noMove="1" noResize="1" noEditPoints="1" noAdjustHandles="1" noChangeArrowheads="1" noChangeShapeType="1" noTextEdit="1"/>
              </p:cNvSpPr>
              <p:nvPr/>
            </p:nvSpPr>
            <p:spPr>
              <a:xfrm>
                <a:off x="263525" y="984845"/>
                <a:ext cx="11664950" cy="6627392"/>
              </a:xfrm>
              <a:prstGeom prst="rect">
                <a:avLst/>
              </a:prstGeom>
              <a:blipFill>
                <a:blip r:embed="rId4"/>
                <a:stretch>
                  <a:fillRect l="-313" r="-418"/>
                </a:stretch>
              </a:blipFill>
            </p:spPr>
            <p:txBody>
              <a:bodyPr/>
              <a:lstStyle/>
              <a:p>
                <a:r>
                  <a:rPr lang="zh-CN" altLang="en-US">
                    <a:noFill/>
                  </a:rPr>
                  <a:t> </a:t>
                </a:r>
              </a:p>
            </p:txBody>
          </p:sp>
        </mc:Fallback>
      </mc:AlternateContent>
      <p:sp>
        <p:nvSpPr>
          <p:cNvPr id="59" name="AutoShape 2" descr="图像处理中的“黑科技” —— 超分辨率重建- 知乎">
            <a:extLst>
              <a:ext uri="{FF2B5EF4-FFF2-40B4-BE49-F238E27FC236}">
                <a16:creationId xmlns:a16="http://schemas.microsoft.com/office/drawing/2014/main" id="{8E8A5F7C-167A-80F8-88D0-55CF901F3E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descr="形状&#10;&#10;中度可信度描述已自动生成">
            <a:extLst>
              <a:ext uri="{FF2B5EF4-FFF2-40B4-BE49-F238E27FC236}">
                <a16:creationId xmlns:a16="http://schemas.microsoft.com/office/drawing/2014/main" id="{30AF114F-A001-C1A6-2644-79F8BC974A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5517" y="2035566"/>
            <a:ext cx="4845765" cy="815583"/>
          </a:xfrm>
          <a:prstGeom prst="rect">
            <a:avLst/>
          </a:prstGeom>
          <a:noFill/>
          <a:ln>
            <a:noFill/>
          </a:ln>
        </p:spPr>
      </p:pic>
    </p:spTree>
    <p:extLst>
      <p:ext uri="{BB962C8B-B14F-4D97-AF65-F5344CB8AC3E}">
        <p14:creationId xmlns:p14="http://schemas.microsoft.com/office/powerpoint/2010/main" val="414306199"/>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作者工作</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263525" y="984845"/>
            <a:ext cx="11664950" cy="196977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SRGAN</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论文的工作可以归结为两点：</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首</a:t>
            </a:r>
            <a:r>
              <a:rPr lang="zh-CN" altLang="en-US" dirty="0">
                <a:latin typeface="Times New Roman" panose="02020603050405020304" pitchFamily="18" charset="0"/>
                <a:ea typeface="宋体" panose="02010600030101010101" pitchFamily="2" charset="-122"/>
                <a:cs typeface="Times New Roman" panose="02020603050405020304" pitchFamily="18" charset="0"/>
              </a:rPr>
              <a:t>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把</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引入到超分辨领域</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与标准的</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结构相比，</a:t>
            </a:r>
            <a:r>
              <a:rPr lang="en-US" altLang="zh-CN" sz="1800" dirty="0">
                <a:effectLst/>
                <a:latin typeface="Times New Roman" panose="02020603050405020304" pitchFamily="18" charset="0"/>
                <a:ea typeface="宋体" panose="02010600030101010101" pitchFamily="2" charset="-122"/>
              </a:rPr>
              <a:t>SRGAN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生成器的输入</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不再是噪声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，而是低分辨率图像；而判别器结构跟普通的</a:t>
            </a:r>
            <a:r>
              <a:rPr lang="en-US" altLang="zh-CN" sz="1800" dirty="0">
                <a:effectLst/>
                <a:latin typeface="Times New Roman" panose="02020603050405020304" pitchFamily="18" charset="0"/>
                <a:ea typeface="宋体" panose="02010600030101010101" pitchFamily="2" charset="-122"/>
              </a:rPr>
              <a:t>GAN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没有什么区别，用于判别生成器生成的</a:t>
            </a:r>
            <a:r>
              <a:rPr lang="en-US" altLang="zh-CN" sz="1800" dirty="0">
                <a:effectLst/>
                <a:latin typeface="Times New Roman" panose="02020603050405020304" pitchFamily="18" charset="0"/>
                <a:ea typeface="宋体" panose="02010600030101010101" pitchFamily="2" charset="-122"/>
              </a:rPr>
              <a:t>SR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和真实的</a:t>
            </a:r>
            <a:r>
              <a:rPr lang="en-US" altLang="zh-CN" sz="1800" dirty="0">
                <a:effectLst/>
                <a:latin typeface="Times New Roman" panose="02020603050405020304" pitchFamily="18" charset="0"/>
                <a:ea typeface="宋体" panose="02010600030101010101" pitchFamily="2" charset="-122"/>
              </a:rPr>
              <a:t>HR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之间的区别。</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图表, 图示, 条形图&#10;&#10;描述已自动生成">
            <a:extLst>
              <a:ext uri="{FF2B5EF4-FFF2-40B4-BE49-F238E27FC236}">
                <a16:creationId xmlns:a16="http://schemas.microsoft.com/office/drawing/2014/main" id="{1A3D4194-8EB6-D436-EBC5-60EF11AA195D}"/>
              </a:ext>
            </a:extLst>
          </p:cNvPr>
          <p:cNvPicPr>
            <a:picLocks noChangeAspect="1"/>
          </p:cNvPicPr>
          <p:nvPr/>
        </p:nvPicPr>
        <p:blipFill>
          <a:blip r:embed="rId4"/>
          <a:stretch>
            <a:fillRect/>
          </a:stretch>
        </p:blipFill>
        <p:spPr>
          <a:xfrm>
            <a:off x="2519044" y="2355849"/>
            <a:ext cx="6872605" cy="4002263"/>
          </a:xfrm>
          <a:prstGeom prst="rect">
            <a:avLst/>
          </a:prstGeom>
        </p:spPr>
      </p:pic>
    </p:spTree>
    <p:extLst>
      <p:ext uri="{BB962C8B-B14F-4D97-AF65-F5344CB8AC3E}">
        <p14:creationId xmlns:p14="http://schemas.microsoft.com/office/powerpoint/2010/main" val="779156675"/>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1.2</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作者工作</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263525" y="984845"/>
            <a:ext cx="11664950" cy="52937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SRGAN</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论文的工作可以归结为两点：</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设计了一种全新的生成器的</a:t>
            </a:r>
            <a:r>
              <a:rPr lang="en-US" altLang="zh-CN" sz="1800" dirty="0">
                <a:effectLst/>
                <a:latin typeface="Times New Roman" panose="02020603050405020304" pitchFamily="18" charset="0"/>
                <a:ea typeface="宋体" panose="02010600030101010101" pitchFamily="2" charset="-122"/>
              </a:rPr>
              <a:t>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——感知损失（</a:t>
            </a:r>
            <a:r>
              <a:rPr lang="en-US" altLang="zh-CN" sz="1800" dirty="0">
                <a:effectLst/>
                <a:latin typeface="Times New Roman" panose="02020603050405020304" pitchFamily="18" charset="0"/>
                <a:ea typeface="宋体" panose="02010600030101010101" pitchFamily="2" charset="-122"/>
              </a:rPr>
              <a:t>perceptual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），其由内容损失（</a:t>
            </a:r>
            <a:r>
              <a:rPr lang="en-US" altLang="zh-CN" sz="1800" dirty="0">
                <a:effectLst/>
                <a:latin typeface="Times New Roman" panose="02020603050405020304" pitchFamily="18" charset="0"/>
                <a:ea typeface="宋体" panose="02010600030101010101" pitchFamily="2" charset="-122"/>
              </a:rPr>
              <a:t>content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）和对抗损失（</a:t>
            </a:r>
            <a:r>
              <a:rPr lang="en-US" altLang="zh-CN" sz="1800" dirty="0">
                <a:effectLst/>
                <a:latin typeface="Times New Roman" panose="02020603050405020304" pitchFamily="18" charset="0"/>
                <a:ea typeface="宋体" panose="02010600030101010101" pitchFamily="2" charset="-122"/>
              </a:rPr>
              <a:t>adversarial loss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）通过加权求和方式取得：</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dirty="0">
                <a:effectLst/>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（内容损失）有两种选择：</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一种选择就是传统的</a:t>
            </a:r>
            <a:r>
              <a:rPr lang="en-US" altLang="zh-CN" sz="1800" dirty="0">
                <a:effectLst/>
                <a:latin typeface="Times New Roman" panose="02020603050405020304" pitchFamily="18" charset="0"/>
                <a:ea typeface="宋体" panose="02010600030101010101" pitchFamily="2" charset="-122"/>
              </a:rPr>
              <a:t>MSE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，另一种选择是作者提出的</a:t>
            </a:r>
            <a:r>
              <a:rPr lang="en-US" altLang="zh-CN" sz="1800" dirty="0">
                <a:effectLst/>
                <a:latin typeface="Times New Roman" panose="02020603050405020304" pitchFamily="18" charset="0"/>
                <a:ea typeface="宋体" panose="02010600030101010101" pitchFamily="2" charset="-122"/>
              </a:rPr>
              <a:t>VGG loss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对抗损失：</a:t>
            </a: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descr="文本&#10;&#10;中度可信度描述已自动生成">
            <a:extLst>
              <a:ext uri="{FF2B5EF4-FFF2-40B4-BE49-F238E27FC236}">
                <a16:creationId xmlns:a16="http://schemas.microsoft.com/office/drawing/2014/main" id="{1FFBA89D-F2FF-F3CD-F2BA-F0BCEFE7AC62}"/>
              </a:ext>
            </a:extLst>
          </p:cNvPr>
          <p:cNvPicPr>
            <a:picLocks noChangeAspect="1"/>
          </p:cNvPicPr>
          <p:nvPr/>
        </p:nvPicPr>
        <p:blipFill>
          <a:blip r:embed="rId4"/>
          <a:stretch>
            <a:fillRect/>
          </a:stretch>
        </p:blipFill>
        <p:spPr>
          <a:xfrm>
            <a:off x="3556317" y="2255272"/>
            <a:ext cx="4145689" cy="1097528"/>
          </a:xfrm>
          <a:prstGeom prst="rect">
            <a:avLst/>
          </a:prstGeom>
        </p:spPr>
      </p:pic>
      <p:pic>
        <p:nvPicPr>
          <p:cNvPr id="9" name="图片 8" descr="文本&#10;&#10;描述已自动生成">
            <a:extLst>
              <a:ext uri="{FF2B5EF4-FFF2-40B4-BE49-F238E27FC236}">
                <a16:creationId xmlns:a16="http://schemas.microsoft.com/office/drawing/2014/main" id="{260AEEA6-4323-46B6-9213-80639D4BBCE0}"/>
              </a:ext>
            </a:extLst>
          </p:cNvPr>
          <p:cNvPicPr>
            <a:picLocks noChangeAspect="1"/>
          </p:cNvPicPr>
          <p:nvPr/>
        </p:nvPicPr>
        <p:blipFill>
          <a:blip r:embed="rId5"/>
          <a:stretch>
            <a:fillRect/>
          </a:stretch>
        </p:blipFill>
        <p:spPr>
          <a:xfrm>
            <a:off x="3494536" y="3998387"/>
            <a:ext cx="4496728" cy="1377900"/>
          </a:xfrm>
          <a:prstGeom prst="rect">
            <a:avLst/>
          </a:prstGeom>
        </p:spPr>
      </p:pic>
      <p:pic>
        <p:nvPicPr>
          <p:cNvPr id="10" name="图片 9" descr="文本&#10;&#10;低可信度描述已自动生成">
            <a:extLst>
              <a:ext uri="{FF2B5EF4-FFF2-40B4-BE49-F238E27FC236}">
                <a16:creationId xmlns:a16="http://schemas.microsoft.com/office/drawing/2014/main" id="{BCA7A7E9-DFCA-11AE-418D-0FE15588311E}"/>
              </a:ext>
            </a:extLst>
          </p:cNvPr>
          <p:cNvPicPr>
            <a:picLocks noChangeAspect="1"/>
          </p:cNvPicPr>
          <p:nvPr/>
        </p:nvPicPr>
        <p:blipFill>
          <a:blip r:embed="rId6"/>
          <a:stretch>
            <a:fillRect/>
          </a:stretch>
        </p:blipFill>
        <p:spPr>
          <a:xfrm>
            <a:off x="4204017" y="5456743"/>
            <a:ext cx="3576221" cy="821859"/>
          </a:xfrm>
          <a:prstGeom prst="rect">
            <a:avLst/>
          </a:prstGeom>
        </p:spPr>
      </p:pic>
    </p:spTree>
    <p:extLst>
      <p:ext uri="{BB962C8B-B14F-4D97-AF65-F5344CB8AC3E}">
        <p14:creationId xmlns:p14="http://schemas.microsoft.com/office/powerpoint/2010/main" val="1069089742"/>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2C5AC35-630E-4BB1-B247-747121ADE407}"/>
              </a:ext>
            </a:extLst>
          </p:cNvPr>
          <p:cNvSpPr txBox="1"/>
          <p:nvPr/>
        </p:nvSpPr>
        <p:spPr>
          <a:xfrm>
            <a:off x="4276269" y="4112819"/>
            <a:ext cx="1991181" cy="400110"/>
          </a:xfrm>
          <a:prstGeom prst="rect">
            <a:avLst/>
          </a:prstGeom>
          <a:noFill/>
        </p:spPr>
        <p:txBody>
          <a:bodyPr wrap="square" rtlCol="0">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sym typeface="+mn-lt"/>
              </a:rPr>
              <a:t>数据集</a:t>
            </a:r>
          </a:p>
        </p:txBody>
      </p:sp>
      <p:grpSp>
        <p:nvGrpSpPr>
          <p:cNvPr id="19" name="组合 18">
            <a:extLst>
              <a:ext uri="{FF2B5EF4-FFF2-40B4-BE49-F238E27FC236}">
                <a16:creationId xmlns:a16="http://schemas.microsoft.com/office/drawing/2014/main" id="{597AB3E1-6FF8-4C35-AD5A-4C444F9DAA6E}"/>
              </a:ext>
            </a:extLst>
          </p:cNvPr>
          <p:cNvGrpSpPr/>
          <p:nvPr/>
        </p:nvGrpSpPr>
        <p:grpSpPr>
          <a:xfrm>
            <a:off x="1" y="1935604"/>
            <a:ext cx="12192000" cy="2009832"/>
            <a:chOff x="1" y="2435684"/>
            <a:chExt cx="12192000" cy="2009832"/>
          </a:xfrm>
          <a:effectLst>
            <a:outerShdw blurRad="50800" dist="38100" dir="2700000" algn="tl" rotWithShape="0">
              <a:prstClr val="black">
                <a:alpha val="40000"/>
              </a:prstClr>
            </a:outerShdw>
          </a:effectLst>
        </p:grpSpPr>
        <p:sp>
          <p:nvSpPr>
            <p:cNvPr id="2" name="矩形 1">
              <a:extLst>
                <a:ext uri="{FF2B5EF4-FFF2-40B4-BE49-F238E27FC236}">
                  <a16:creationId xmlns:a16="http://schemas.microsoft.com/office/drawing/2014/main" id="{6D20273F-0A77-4D88-AEA6-367F0AA09500}"/>
                </a:ext>
              </a:extLst>
            </p:cNvPr>
            <p:cNvSpPr/>
            <p:nvPr/>
          </p:nvSpPr>
          <p:spPr>
            <a:xfrm>
              <a:off x="1" y="2435684"/>
              <a:ext cx="12192000" cy="2009832"/>
            </a:xfrm>
            <a:prstGeom prst="rect">
              <a:avLst/>
            </a:prstGeom>
            <a:solidFill>
              <a:srgbClr val="006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8C6BCF5F-1673-4AAB-8A4C-FE0FEEE42C7D}"/>
                </a:ext>
              </a:extLst>
            </p:cNvPr>
            <p:cNvSpPr txBox="1"/>
            <p:nvPr/>
          </p:nvSpPr>
          <p:spPr>
            <a:xfrm>
              <a:off x="4886501" y="2988402"/>
              <a:ext cx="52099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实验及其改进</a:t>
              </a:r>
            </a:p>
          </p:txBody>
        </p:sp>
        <p:grpSp>
          <p:nvGrpSpPr>
            <p:cNvPr id="16" name="组合 15">
              <a:extLst>
                <a:ext uri="{FF2B5EF4-FFF2-40B4-BE49-F238E27FC236}">
                  <a16:creationId xmlns:a16="http://schemas.microsoft.com/office/drawing/2014/main" id="{31293041-1F95-4CEF-95BA-1DFFCC0C2F76}"/>
                </a:ext>
              </a:extLst>
            </p:cNvPr>
            <p:cNvGrpSpPr/>
            <p:nvPr/>
          </p:nvGrpSpPr>
          <p:grpSpPr>
            <a:xfrm>
              <a:off x="2527081" y="2686957"/>
              <a:ext cx="1387002" cy="1380100"/>
              <a:chOff x="-2084780" y="2183582"/>
              <a:chExt cx="2018020" cy="2007978"/>
            </a:xfrm>
          </p:grpSpPr>
          <p:sp>
            <p:nvSpPr>
              <p:cNvPr id="3" name="文本框 2">
                <a:extLst>
                  <a:ext uri="{FF2B5EF4-FFF2-40B4-BE49-F238E27FC236}">
                    <a16:creationId xmlns:a16="http://schemas.microsoft.com/office/drawing/2014/main" id="{6E114844-B20B-4D55-8BB6-47A84BA563D1}"/>
                  </a:ext>
                </a:extLst>
              </p:cNvPr>
              <p:cNvSpPr txBox="1"/>
              <p:nvPr/>
            </p:nvSpPr>
            <p:spPr>
              <a:xfrm>
                <a:off x="-1576799" y="2744355"/>
                <a:ext cx="1506775" cy="940380"/>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sym typeface="+mn-lt"/>
                  </a:rPr>
                  <a:t>02</a:t>
                </a:r>
                <a:endParaRPr lang="zh-CN" altLang="en-US" sz="3600" b="1" dirty="0">
                  <a:solidFill>
                    <a:schemeClr val="bg1"/>
                  </a:solidFill>
                  <a:latin typeface="Times New Roman" panose="02020603050405020304" pitchFamily="18" charset="0"/>
                  <a:cs typeface="Times New Roman" panose="02020603050405020304" pitchFamily="18" charset="0"/>
                  <a:sym typeface="+mn-lt"/>
                </a:endParaRPr>
              </a:p>
            </p:txBody>
          </p:sp>
          <p:pic>
            <p:nvPicPr>
              <p:cNvPr id="22" name="图片 21">
                <a:extLst>
                  <a:ext uri="{FF2B5EF4-FFF2-40B4-BE49-F238E27FC236}">
                    <a16:creationId xmlns:a16="http://schemas.microsoft.com/office/drawing/2014/main" id="{C2A69F82-93F3-4098-9373-A4884C8666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84780" y="2183582"/>
                <a:ext cx="2018020" cy="2007978"/>
              </a:xfrm>
              <a:custGeom>
                <a:avLst/>
                <a:gdLst>
                  <a:gd name="connsiteX0" fmla="*/ 1009010 w 2018020"/>
                  <a:gd name="connsiteY0" fmla="*/ 410382 h 2007978"/>
                  <a:gd name="connsiteX1" fmla="*/ 418460 w 2018020"/>
                  <a:gd name="connsiteY1" fmla="*/ 1000932 h 2007978"/>
                  <a:gd name="connsiteX2" fmla="*/ 1009010 w 2018020"/>
                  <a:gd name="connsiteY2" fmla="*/ 1591482 h 2007978"/>
                  <a:gd name="connsiteX3" fmla="*/ 1599560 w 2018020"/>
                  <a:gd name="connsiteY3" fmla="*/ 1000932 h 2007978"/>
                  <a:gd name="connsiteX4" fmla="*/ 1009010 w 2018020"/>
                  <a:gd name="connsiteY4" fmla="*/ 410382 h 2007978"/>
                  <a:gd name="connsiteX5" fmla="*/ 0 w 2018020"/>
                  <a:gd name="connsiteY5" fmla="*/ 0 h 2007978"/>
                  <a:gd name="connsiteX6" fmla="*/ 2018020 w 2018020"/>
                  <a:gd name="connsiteY6" fmla="*/ 0 h 2007978"/>
                  <a:gd name="connsiteX7" fmla="*/ 2018020 w 2018020"/>
                  <a:gd name="connsiteY7" fmla="*/ 2007978 h 2007978"/>
                  <a:gd name="connsiteX8" fmla="*/ 0 w 2018020"/>
                  <a:gd name="connsiteY8" fmla="*/ 2007978 h 200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020" h="2007978">
                    <a:moveTo>
                      <a:pt x="1009010" y="410382"/>
                    </a:moveTo>
                    <a:cubicBezTo>
                      <a:pt x="682858" y="410382"/>
                      <a:pt x="418460" y="674780"/>
                      <a:pt x="418460" y="1000932"/>
                    </a:cubicBezTo>
                    <a:cubicBezTo>
                      <a:pt x="418460" y="1327084"/>
                      <a:pt x="682858" y="1591482"/>
                      <a:pt x="1009010" y="1591482"/>
                    </a:cubicBezTo>
                    <a:cubicBezTo>
                      <a:pt x="1335162" y="1591482"/>
                      <a:pt x="1599560" y="1327084"/>
                      <a:pt x="1599560" y="1000932"/>
                    </a:cubicBezTo>
                    <a:cubicBezTo>
                      <a:pt x="1599560" y="674780"/>
                      <a:pt x="1335162" y="410382"/>
                      <a:pt x="1009010" y="410382"/>
                    </a:cubicBezTo>
                    <a:close/>
                    <a:moveTo>
                      <a:pt x="0" y="0"/>
                    </a:moveTo>
                    <a:lnTo>
                      <a:pt x="2018020" y="0"/>
                    </a:lnTo>
                    <a:lnTo>
                      <a:pt x="2018020" y="2007978"/>
                    </a:lnTo>
                    <a:lnTo>
                      <a:pt x="0" y="2007978"/>
                    </a:lnTo>
                    <a:close/>
                  </a:path>
                </a:pathLst>
              </a:custGeom>
            </p:spPr>
          </p:pic>
        </p:gr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C89D241-CA34-4CB0-8833-C369F8468333}"/>
                  </a:ext>
                </a:extLst>
              </p:cNvPr>
              <p:cNvSpPr txBox="1"/>
              <p:nvPr/>
            </p:nvSpPr>
            <p:spPr>
              <a:xfrm>
                <a:off x="3780137" y="4082042"/>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27" name="文本框 26">
                <a:extLst>
                  <a:ext uri="{FF2B5EF4-FFF2-40B4-BE49-F238E27FC236}">
                    <a16:creationId xmlns:a16="http://schemas.microsoft.com/office/drawing/2014/main" id="{7C89D241-CA34-4CB0-8833-C369F8468333}"/>
                  </a:ext>
                </a:extLst>
              </p:cNvPr>
              <p:cNvSpPr txBox="1">
                <a:spLocks noRot="1" noChangeAspect="1" noMove="1" noResize="1" noEditPoints="1" noAdjustHandles="1" noChangeArrowheads="1" noChangeShapeType="1" noTextEdit="1"/>
              </p:cNvSpPr>
              <p:nvPr/>
            </p:nvSpPr>
            <p:spPr>
              <a:xfrm>
                <a:off x="3780137" y="4082042"/>
                <a:ext cx="263406" cy="461665"/>
              </a:xfrm>
              <a:prstGeom prst="rect">
                <a:avLst/>
              </a:prstGeom>
              <a:blipFill>
                <a:blip r:embed="rId4"/>
                <a:stretch>
                  <a:fillRect l="-9302" r="-860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6B581E-CB80-011D-5196-8E0F72381D6C}"/>
                  </a:ext>
                </a:extLst>
              </p:cNvPr>
              <p:cNvSpPr txBox="1"/>
              <p:nvPr/>
            </p:nvSpPr>
            <p:spPr>
              <a:xfrm>
                <a:off x="7717540" y="4082043"/>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5" name="文本框 4">
                <a:extLst>
                  <a:ext uri="{FF2B5EF4-FFF2-40B4-BE49-F238E27FC236}">
                    <a16:creationId xmlns:a16="http://schemas.microsoft.com/office/drawing/2014/main" id="{9D6B581E-CB80-011D-5196-8E0F72381D6C}"/>
                  </a:ext>
                </a:extLst>
              </p:cNvPr>
              <p:cNvSpPr txBox="1">
                <a:spLocks noRot="1" noChangeAspect="1" noMove="1" noResize="1" noEditPoints="1" noAdjustHandles="1" noChangeArrowheads="1" noChangeShapeType="1" noTextEdit="1"/>
              </p:cNvSpPr>
              <p:nvPr/>
            </p:nvSpPr>
            <p:spPr>
              <a:xfrm>
                <a:off x="7717540" y="4082043"/>
                <a:ext cx="263406" cy="461665"/>
              </a:xfrm>
              <a:prstGeom prst="rect">
                <a:avLst/>
              </a:prstGeom>
              <a:blipFill>
                <a:blip r:embed="rId6"/>
                <a:stretch>
                  <a:fillRect l="-9302" r="-8372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9418D09-1187-6230-703C-D0680E98918B}"/>
              </a:ext>
            </a:extLst>
          </p:cNvPr>
          <p:cNvSpPr txBox="1"/>
          <p:nvPr/>
        </p:nvSpPr>
        <p:spPr>
          <a:xfrm>
            <a:off x="8108106" y="4082043"/>
            <a:ext cx="2229694" cy="400110"/>
          </a:xfrm>
          <a:prstGeom prst="rect">
            <a:avLst/>
          </a:prstGeom>
          <a:noFill/>
        </p:spPr>
        <p:txBody>
          <a:bodyPr wrap="square" rtlCol="0">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sym typeface="+mn-lt"/>
              </a:rPr>
              <a:t>遇到的问题与分析</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3BA48BF-0FB8-BA2E-54DE-CE509B3FAF70}"/>
                  </a:ext>
                </a:extLst>
              </p:cNvPr>
              <p:cNvSpPr txBox="1"/>
              <p:nvPr/>
            </p:nvSpPr>
            <p:spPr>
              <a:xfrm>
                <a:off x="3780137" y="4901192"/>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7" name="文本框 6">
                <a:extLst>
                  <a:ext uri="{FF2B5EF4-FFF2-40B4-BE49-F238E27FC236}">
                    <a16:creationId xmlns:a16="http://schemas.microsoft.com/office/drawing/2014/main" id="{43BA48BF-0FB8-BA2E-54DE-CE509B3FAF70}"/>
                  </a:ext>
                </a:extLst>
              </p:cNvPr>
              <p:cNvSpPr txBox="1">
                <a:spLocks noRot="1" noChangeAspect="1" noMove="1" noResize="1" noEditPoints="1" noAdjustHandles="1" noChangeArrowheads="1" noChangeShapeType="1" noTextEdit="1"/>
              </p:cNvSpPr>
              <p:nvPr/>
            </p:nvSpPr>
            <p:spPr>
              <a:xfrm>
                <a:off x="3780137" y="4901192"/>
                <a:ext cx="263406" cy="461665"/>
              </a:xfrm>
              <a:prstGeom prst="rect">
                <a:avLst/>
              </a:prstGeom>
              <a:blipFill>
                <a:blip r:embed="rId7"/>
                <a:stretch>
                  <a:fillRect l="-9302" r="-8604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3B4AD023-C096-F304-119F-2AE6EDB3CB34}"/>
              </a:ext>
            </a:extLst>
          </p:cNvPr>
          <p:cNvSpPr txBox="1"/>
          <p:nvPr/>
        </p:nvSpPr>
        <p:spPr>
          <a:xfrm>
            <a:off x="4276269" y="4962747"/>
            <a:ext cx="1991181" cy="400110"/>
          </a:xfrm>
          <a:prstGeom prst="rect">
            <a:avLst/>
          </a:prstGeom>
          <a:noFill/>
        </p:spPr>
        <p:txBody>
          <a:bodyPr wrap="square" rtlCol="0">
            <a:spAutoFit/>
          </a:bodyPr>
          <a:lstStyle/>
          <a:p>
            <a:r>
              <a:rPr lang="en-US" altLang="zh-CN" sz="2000" b="1" dirty="0">
                <a:solidFill>
                  <a:srgbClr val="595959"/>
                </a:solidFill>
                <a:latin typeface="微软雅黑" panose="020B0503020204020204" pitchFamily="34" charset="-122"/>
                <a:ea typeface="微软雅黑" panose="020B0503020204020204" pitchFamily="34" charset="-122"/>
                <a:cs typeface="+mn-ea"/>
                <a:sym typeface="+mn-lt"/>
              </a:rPr>
              <a:t>SR</a:t>
            </a: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W</a:t>
            </a:r>
            <a:r>
              <a:rPr lang="en-US" altLang="zh-CN" sz="2000" b="1" dirty="0">
                <a:solidFill>
                  <a:srgbClr val="595959"/>
                </a:solidFill>
                <a:latin typeface="微软雅黑" panose="020B0503020204020204" pitchFamily="34" charset="-122"/>
                <a:ea typeface="微软雅黑" panose="020B0503020204020204" pitchFamily="34" charset="-122"/>
                <a:cs typeface="+mn-ea"/>
                <a:sym typeface="+mn-lt"/>
              </a:rPr>
              <a:t>GAN-</a:t>
            </a: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GP</a:t>
            </a:r>
            <a:endParaRPr lang="zh-CN" altLang="en-US" sz="2000" b="1" dirty="0">
              <a:solidFill>
                <a:srgbClr val="FF0000"/>
              </a:solidFill>
              <a:latin typeface="微软雅黑" panose="020B0503020204020204" pitchFamily="34" charset="-122"/>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C9B5C9E-39ED-6EE4-6532-4C9D10C3AABC}"/>
                  </a:ext>
                </a:extLst>
              </p:cNvPr>
              <p:cNvSpPr txBox="1"/>
              <p:nvPr/>
            </p:nvSpPr>
            <p:spPr>
              <a:xfrm>
                <a:off x="7717540" y="4931969"/>
                <a:ext cx="2634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6976"/>
                          </a:solidFill>
                          <a:latin typeface="Cambria Math" panose="02040503050406030204" pitchFamily="18" charset="0"/>
                          <a:sym typeface="Wingdings 2" panose="05020102010507070707" pitchFamily="18" charset="2"/>
                        </a:rPr>
                        <m:t></m:t>
                      </m:r>
                    </m:oMath>
                  </m:oMathPara>
                </a14:m>
                <a:endParaRPr lang="zh-CN" altLang="en-US" sz="2400" dirty="0">
                  <a:solidFill>
                    <a:srgbClr val="006976"/>
                  </a:solidFill>
                </a:endParaRPr>
              </a:p>
            </p:txBody>
          </p:sp>
        </mc:Choice>
        <mc:Fallback xmlns="">
          <p:sp>
            <p:nvSpPr>
              <p:cNvPr id="10" name="文本框 9">
                <a:extLst>
                  <a:ext uri="{FF2B5EF4-FFF2-40B4-BE49-F238E27FC236}">
                    <a16:creationId xmlns:a16="http://schemas.microsoft.com/office/drawing/2014/main" id="{0C9B5C9E-39ED-6EE4-6532-4C9D10C3AABC}"/>
                  </a:ext>
                </a:extLst>
              </p:cNvPr>
              <p:cNvSpPr txBox="1">
                <a:spLocks noRot="1" noChangeAspect="1" noMove="1" noResize="1" noEditPoints="1" noAdjustHandles="1" noChangeArrowheads="1" noChangeShapeType="1" noTextEdit="1"/>
              </p:cNvSpPr>
              <p:nvPr/>
            </p:nvSpPr>
            <p:spPr>
              <a:xfrm>
                <a:off x="7717540" y="4931969"/>
                <a:ext cx="263406" cy="461665"/>
              </a:xfrm>
              <a:prstGeom prst="rect">
                <a:avLst/>
              </a:prstGeom>
              <a:blipFill>
                <a:blip r:embed="rId8"/>
                <a:stretch>
                  <a:fillRect l="-9302" r="-8372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32032C6-D6F6-C337-E752-B596F270E389}"/>
              </a:ext>
            </a:extLst>
          </p:cNvPr>
          <p:cNvSpPr txBox="1"/>
          <p:nvPr/>
        </p:nvSpPr>
        <p:spPr>
          <a:xfrm>
            <a:off x="8148459" y="4962746"/>
            <a:ext cx="2229694" cy="400110"/>
          </a:xfrm>
          <a:prstGeom prst="rect">
            <a:avLst/>
          </a:prstGeom>
          <a:noFill/>
        </p:spPr>
        <p:txBody>
          <a:bodyPr wrap="square" rtlCol="0">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sym typeface="+mn-lt"/>
              </a:rPr>
              <a:t>训练过程与结果</a:t>
            </a:r>
          </a:p>
        </p:txBody>
      </p:sp>
    </p:spTree>
    <p:extLst>
      <p:ext uri="{BB962C8B-B14F-4D97-AF65-F5344CB8AC3E}">
        <p14:creationId xmlns:p14="http://schemas.microsoft.com/office/powerpoint/2010/main" val="1910178742"/>
      </p:ext>
    </p:extLst>
  </p:cSld>
  <p:clrMapOvr>
    <a:masterClrMapping/>
  </p:clrMapOvr>
  <mc:AlternateContent xmlns:mc="http://schemas.openxmlformats.org/markup-compatibility/2006" xmlns:p14="http://schemas.microsoft.com/office/powerpoint/2010/main">
    <mc:Choice Requires="p14">
      <p:transition spd="slow" p14:dur="2000" advTm="9833"/>
    </mc:Choice>
    <mc:Fallback xmlns="">
      <p:transition spd="slow" advTm="98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E24B151-B91D-4E4C-843D-4761808A3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6" y="151737"/>
            <a:ext cx="542924" cy="540222"/>
          </a:xfrm>
          <a:prstGeom prst="rect">
            <a:avLst/>
          </a:prstGeom>
          <a:effectLst>
            <a:outerShdw blurRad="50800" dist="76200" dir="8100000" algn="tr" rotWithShape="0">
              <a:prstClr val="black">
                <a:alpha val="40000"/>
              </a:prstClr>
            </a:outerShdw>
          </a:effectLst>
        </p:spPr>
      </p:pic>
      <p:cxnSp>
        <p:nvCxnSpPr>
          <p:cNvPr id="5" name="直接连接符 4">
            <a:extLst>
              <a:ext uri="{FF2B5EF4-FFF2-40B4-BE49-F238E27FC236}">
                <a16:creationId xmlns:a16="http://schemas.microsoft.com/office/drawing/2014/main" id="{DC2A2F7D-B8BD-4231-93CC-26B36BB96C3E}"/>
              </a:ext>
            </a:extLst>
          </p:cNvPr>
          <p:cNvCxnSpPr/>
          <p:nvPr/>
        </p:nvCxnSpPr>
        <p:spPr>
          <a:xfrm>
            <a:off x="342900" y="781050"/>
            <a:ext cx="10800000" cy="0"/>
          </a:xfrm>
          <a:prstGeom prst="line">
            <a:avLst/>
          </a:prstGeom>
          <a:ln w="19050">
            <a:solidFill>
              <a:srgbClr val="00697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37FA894-3E8A-47F6-AEC3-EE619941DC1C}"/>
              </a:ext>
            </a:extLst>
          </p:cNvPr>
          <p:cNvSpPr txBox="1"/>
          <p:nvPr/>
        </p:nvSpPr>
        <p:spPr>
          <a:xfrm>
            <a:off x="1066800" y="189837"/>
            <a:ext cx="3027829" cy="523220"/>
          </a:xfrm>
          <a:prstGeom prst="rect">
            <a:avLst/>
          </a:prstGeom>
          <a:noFill/>
        </p:spPr>
        <p:txBody>
          <a:bodyPr wrap="square" rtlCol="0">
            <a:spAutoFit/>
          </a:bodyPr>
          <a:lstStyle/>
          <a:p>
            <a:r>
              <a:rPr lang="en-US" altLang="zh-CN" sz="2800" b="1" dirty="0">
                <a:solidFill>
                  <a:srgbClr val="595959"/>
                </a:solidFill>
                <a:latin typeface="微软雅黑" panose="020B0503020204020204" pitchFamily="34" charset="-122"/>
                <a:ea typeface="微软雅黑" panose="020B0503020204020204" pitchFamily="34" charset="-122"/>
                <a:cs typeface="+mn-ea"/>
                <a:sym typeface="+mn-lt"/>
              </a:rPr>
              <a:t>2.1</a:t>
            </a:r>
            <a:r>
              <a:rPr lang="zh-CN" altLang="en-US" sz="2800" b="1" dirty="0">
                <a:solidFill>
                  <a:srgbClr val="595959"/>
                </a:solidFill>
                <a:latin typeface="微软雅黑" panose="020B0503020204020204" pitchFamily="34" charset="-122"/>
                <a:ea typeface="微软雅黑" panose="020B0503020204020204" pitchFamily="34" charset="-122"/>
                <a:cs typeface="+mn-ea"/>
                <a:sym typeface="+mn-lt"/>
              </a:rPr>
              <a:t>数据集</a:t>
            </a:r>
          </a:p>
        </p:txBody>
      </p:sp>
      <p:sp>
        <p:nvSpPr>
          <p:cNvPr id="54" name="文本框 53">
            <a:extLst>
              <a:ext uri="{FF2B5EF4-FFF2-40B4-BE49-F238E27FC236}">
                <a16:creationId xmlns:a16="http://schemas.microsoft.com/office/drawing/2014/main" id="{B280AD13-A044-6FB4-89A6-04B3600E8882}"/>
              </a:ext>
            </a:extLst>
          </p:cNvPr>
          <p:cNvSpPr txBox="1"/>
          <p:nvPr/>
        </p:nvSpPr>
        <p:spPr>
          <a:xfrm>
            <a:off x="263525" y="984845"/>
            <a:ext cx="7185025" cy="404726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来源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数据集选自</a:t>
            </a:r>
            <a:r>
              <a:rPr lang="en-US" altLang="zh-CN" sz="1800" dirty="0">
                <a:effectLst/>
                <a:latin typeface="Times New Roman" panose="02020603050405020304" pitchFamily="18" charset="0"/>
                <a:ea typeface="宋体" panose="02010600030101010101" pitchFamily="2" charset="-122"/>
              </a:rPr>
              <a:t>Danbooru2018</a:t>
            </a:r>
            <a:r>
              <a:rPr lang="en-US" altLang="zh-CN" sz="1800" baseline="30000" dirty="0">
                <a:effectLst/>
                <a:latin typeface="Times New Roman" panose="02020603050405020304" pitchFamily="18" charset="0"/>
                <a:ea typeface="宋体" panose="02010600030101010101" pitchFamily="2" charset="-122"/>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，该动漫数据集的像素值均为</a:t>
            </a:r>
            <a:r>
              <a:rPr lang="en-US" altLang="zh-CN" sz="1800" dirty="0">
                <a:effectLst/>
                <a:latin typeface="Times New Roman" panose="02020603050405020304" pitchFamily="18" charset="0"/>
                <a:ea typeface="宋体" panose="02010600030101010101" pitchFamily="2" charset="-122"/>
              </a:rPr>
              <a:t>512x512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。从</a:t>
            </a:r>
            <a:r>
              <a:rPr lang="en-US" altLang="zh-CN" sz="1800" dirty="0">
                <a:effectLst/>
                <a:latin typeface="Times New Roman" panose="02020603050405020304" pitchFamily="18" charset="0"/>
                <a:ea typeface="宋体" panose="02010600030101010101" pitchFamily="2" charset="-122"/>
              </a:rPr>
              <a:t>14W</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张数据集中随机选取</a:t>
            </a:r>
            <a:r>
              <a:rPr lang="en-US" altLang="zh-CN" sz="1800" dirty="0">
                <a:effectLst/>
                <a:latin typeface="Times New Roman" panose="02020603050405020304" pitchFamily="18" charset="0"/>
                <a:ea typeface="宋体" panose="02010600030101010101" pitchFamily="2" charset="-122"/>
              </a:rPr>
              <a:t>10400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个动漫图像，其中</a:t>
            </a:r>
            <a:r>
              <a:rPr lang="en-US" altLang="zh-CN" sz="1800" dirty="0">
                <a:effectLst/>
                <a:latin typeface="Times New Roman" panose="02020603050405020304" pitchFamily="18" charset="0"/>
                <a:ea typeface="宋体" panose="02010600030101010101" pitchFamily="2" charset="-122"/>
              </a:rPr>
              <a:t>10000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张用于模型训练，</a:t>
            </a:r>
            <a:r>
              <a:rPr lang="en-US" altLang="zh-CN" sz="1800" dirty="0">
                <a:effectLst/>
                <a:latin typeface="Times New Roman" panose="02020603050405020304" pitchFamily="18" charset="0"/>
                <a:ea typeface="宋体" panose="02010600030101010101" pitchFamily="2" charset="-122"/>
              </a:rPr>
              <a:t>200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张用于验证，</a:t>
            </a:r>
            <a:r>
              <a:rPr lang="en-US" altLang="zh-CN" sz="1800" dirty="0">
                <a:effectLst/>
                <a:latin typeface="Times New Roman" panose="02020603050405020304" pitchFamily="18" charset="0"/>
                <a:ea typeface="宋体" panose="02010600030101010101" pitchFamily="2" charset="-122"/>
              </a:rPr>
              <a:t>200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张用于测试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预处理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网络的输入图像是数据集中的一张原图像（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）和一个双三次插值下采样（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）的图像对。由于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RTX 3070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）内存（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8GB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）限制，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输入的图像对规约为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128 x 128 HR + 32 x 32 LR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SRWGAN-GP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，输入的图像对规约为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96 x 96 HR + 24 x 24 LR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58CFC8A-2615-E9FD-B2B3-29DAE2E6C3CF}"/>
              </a:ext>
            </a:extLst>
          </p:cNvPr>
          <p:cNvSpPr txBox="1"/>
          <p:nvPr/>
        </p:nvSpPr>
        <p:spPr>
          <a:xfrm>
            <a:off x="0" y="5753784"/>
            <a:ext cx="11576050" cy="923330"/>
          </a:xfrm>
          <a:prstGeom prst="rect">
            <a:avLst/>
          </a:prstGeom>
          <a:noFill/>
        </p:spPr>
        <p:txBody>
          <a:bodyPr wrap="square">
            <a:spAutoFit/>
          </a:bodyPr>
          <a:lstStyle/>
          <a:p>
            <a:r>
              <a:rPr lang="en-US" altLang="zh-CN" dirty="0">
                <a:solidFill>
                  <a:schemeClr val="bg2">
                    <a:lumMod val="75000"/>
                  </a:schemeClr>
                </a:solidFill>
                <a:latin typeface="Times New Roman" panose="02020603050405020304" pitchFamily="18" charset="0"/>
                <a:cs typeface="Times New Roman" panose="02020603050405020304" pitchFamily="18" charset="0"/>
              </a:rPr>
              <a:t>[1] https://github.com/tensorlayer/srgan</a:t>
            </a:r>
          </a:p>
          <a:p>
            <a:r>
              <a:rPr lang="en-US" altLang="zh-CN" dirty="0">
                <a:solidFill>
                  <a:schemeClr val="bg2">
                    <a:lumMod val="75000"/>
                  </a:schemeClr>
                </a:solidFill>
                <a:latin typeface="Times New Roman" panose="02020603050405020304" pitchFamily="18" charset="0"/>
                <a:cs typeface="Times New Roman" panose="02020603050405020304" pitchFamily="18" charset="0"/>
              </a:rPr>
              <a:t>[2] https://github.com/Lornatang/SRGAN-PyTorch</a:t>
            </a:r>
          </a:p>
          <a:p>
            <a:r>
              <a:rPr lang="en-US" altLang="zh-CN" dirty="0">
                <a:solidFill>
                  <a:schemeClr val="bg2">
                    <a:lumMod val="75000"/>
                  </a:schemeClr>
                </a:solidFill>
                <a:latin typeface="Times New Roman" panose="02020603050405020304" pitchFamily="18" charset="0"/>
                <a:cs typeface="Times New Roman" panose="02020603050405020304" pitchFamily="18" charset="0"/>
              </a:rPr>
              <a:t>[3] </a:t>
            </a:r>
            <a:r>
              <a:rPr lang="en-US" altLang="zh-CN" dirty="0">
                <a:solidFill>
                  <a:schemeClr val="bg2">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https://rf5.github.io/2019/07/08/danbuuro-pretrained.html</a:t>
            </a:r>
            <a:endParaRPr lang="en-US" altLang="zh-CN"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254AF95-59F7-BFBA-6C7B-DBA17F82E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345" y="1111250"/>
            <a:ext cx="3968750" cy="3968750"/>
          </a:xfrm>
          <a:prstGeom prst="rect">
            <a:avLst/>
          </a:prstGeom>
        </p:spPr>
      </p:pic>
    </p:spTree>
    <p:extLst>
      <p:ext uri="{BB962C8B-B14F-4D97-AF65-F5344CB8AC3E}">
        <p14:creationId xmlns:p14="http://schemas.microsoft.com/office/powerpoint/2010/main" val="214408725"/>
      </p:ext>
    </p:extLst>
  </p:cSld>
  <p:clrMapOvr>
    <a:masterClrMapping/>
  </p:clrMapOvr>
  <mc:AlternateContent xmlns:mc="http://schemas.openxmlformats.org/markup-compatibility/2006" xmlns:p14="http://schemas.microsoft.com/office/powerpoint/2010/main">
    <mc:Choice Requires="p14">
      <p:transition spd="slow" p14:dur="2000" advTm="44553"/>
    </mc:Choice>
    <mc:Fallback xmlns="">
      <p:transition spd="slow" advTm="44553"/>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TotalTime>
  <Words>1350</Words>
  <Application>Microsoft Office PowerPoint</Application>
  <PresentationFormat>宽屏</PresentationFormat>
  <Paragraphs>147</Paragraphs>
  <Slides>21</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吕 帅</dc:creator>
  <cp:lastModifiedBy>吕 帅</cp:lastModifiedBy>
  <cp:revision>222</cp:revision>
  <dcterms:created xsi:type="dcterms:W3CDTF">2022-11-26T12:27:38Z</dcterms:created>
  <dcterms:modified xsi:type="dcterms:W3CDTF">2022-12-07T09:02:56Z</dcterms:modified>
</cp:coreProperties>
</file>